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18288000" cy="10274300"/>
  <p:notesSz cx="18288000" cy="10274300"/>
  <p:embeddedFontLst>
    <p:embeddedFont>
      <p:font typeface="IJQDQP+Loubag Bold" charset="0"/>
      <p:regular r:id="rId25"/>
    </p:embeddedFont>
    <p:embeddedFont>
      <p:font typeface="LAGOMW+TT Commons Pro Bold" charset="-52"/>
      <p:regular r:id="rId26"/>
    </p:embeddedFont>
    <p:embeddedFont>
      <p:font typeface="PPULGR+Noto Sans Regular"/>
      <p:regular r:id="rId27"/>
    </p:embeddedFont>
    <p:embeddedFont>
      <p:font typeface="Calibri" pitchFamily="34" charset="0"/>
      <p:regular r:id="rId28"/>
      <p:bold r:id="rId29"/>
      <p:italic r:id="rId30"/>
      <p:boldItalic r:id="rId31"/>
    </p:embeddedFont>
    <p:embeddedFont>
      <p:font typeface="QSDTHH+Loubag Bold" charset="0"/>
      <p:regular r:id="rId32"/>
    </p:embeddedFont>
    <p:embeddedFont>
      <p:font typeface="FMDKIU+Noto Sans Regular"/>
      <p:regular r:id="rId33"/>
    </p:embeddedFont>
    <p:embeddedFont>
      <p:font typeface="JCOEKC+Loubag Regular" charset="0"/>
      <p:regular r:id="rId34"/>
    </p:embeddedFont>
    <p:embeddedFont>
      <p:font typeface="FBMWKP+Noto Sans Regular"/>
      <p:regular r:id="rId35"/>
    </p:embeddedFont>
    <p:embeddedFont>
      <p:font typeface="BNLLSN+Noto Sans Regular"/>
      <p:regular r:id="rId36"/>
    </p:embeddedFont>
    <p:embeddedFont>
      <p:font typeface="HVUDPN+Noto Sans Regular"/>
      <p:regular r:id="rId37"/>
    </p:embeddedFont>
    <p:embeddedFont>
      <p:font typeface="VNVEBR+Noto Sans Bold"/>
      <p:regular r:id="rId38"/>
    </p:embeddedFont>
    <p:embeddedFont>
      <p:font typeface="UGCCDM+TT Commons Pro Bold" charset="-52"/>
      <p:regular r:id="rId39"/>
    </p:embeddedFont>
    <p:embeddedFont>
      <p:font typeface="MVVDMP+Loubag Bold" charset="0"/>
      <p:regular r:id="rId40"/>
    </p:embeddedFont>
    <p:embeddedFont>
      <p:font typeface="PGGVVU+TT Commons Pro Regular" charset="-52"/>
      <p:regular r:id="rId41"/>
    </p:embeddedFont>
    <p:embeddedFont>
      <p:font typeface="KJHJLT+Loubag Regular" charset="0"/>
      <p:regular r:id="rId42"/>
    </p:embeddedFont>
    <p:embeddedFont>
      <p:font typeface="WTQLJI+TT Commons Pro Regular" charset="-52"/>
      <p:regular r:id="rId43"/>
    </p:embeddedFont>
    <p:embeddedFont>
      <p:font typeface="OPUCSN+Loubag Regular" charset="0"/>
      <p:regular r:id="rId44"/>
    </p:embeddedFont>
    <p:embeddedFont>
      <p:font typeface="NGOIFG+TT Commons Pro Regular" charset="-52"/>
      <p:regular r:id="rId45"/>
    </p:embeddedFont>
    <p:embeddedFont>
      <p:font typeface="QNADMS+Noto Sans Bold"/>
      <p:regular r:id="rId46"/>
    </p:embeddedFont>
    <p:embeddedFont>
      <p:font typeface="HPJUBW+Loubag Regular" charset="0"/>
      <p:regular r:id="rId47"/>
    </p:embeddedFont>
    <p:embeddedFont>
      <p:font typeface="HDEBUN+Noto Sans Bold"/>
      <p:regular r:id="rId48"/>
    </p:embeddedFont>
    <p:embeddedFont>
      <p:font typeface="HIKQFM+TT Commons Pro Regular" charset="-52"/>
      <p:regular r:id="rId49"/>
    </p:embeddedFont>
    <p:embeddedFont>
      <p:font typeface="AQJFUA+Noto Sans Bold"/>
      <p:regular r:id="rId50"/>
    </p:embeddedFont>
    <p:embeddedFont>
      <p:font typeface="DQLHVO+Loubag Bold" charset="0"/>
      <p:regular r:id="rId51"/>
    </p:embeddedFont>
    <p:embeddedFont>
      <p:font typeface="HJLIJB+TT Commons Pro Regular" charset="-52"/>
      <p:regular r:id="rId52"/>
    </p:embeddedFont>
    <p:embeddedFont>
      <p:font typeface="NPTSVA+Loubag Regular" charset="0"/>
      <p:regular r:id="rId53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60" d="100"/>
          <a:sy n="60" d="100"/>
        </p:scale>
        <p:origin x="-370" y="-5"/>
      </p:cViewPr>
      <p:guideLst>
        <p:guide orient="horz" pos="3168"/>
        <p:guide pos="244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font" Target="fonts/font15.fntdata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42" Type="http://schemas.openxmlformats.org/officeDocument/2006/relationships/font" Target="fonts/font18.fntdata"/><Relationship Id="rId47" Type="http://schemas.openxmlformats.org/officeDocument/2006/relationships/font" Target="fonts/font23.fntdata"/><Relationship Id="rId50" Type="http://schemas.openxmlformats.org/officeDocument/2006/relationships/font" Target="fonts/font26.fntdata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font" Target="fonts/font14.fntdata"/><Relationship Id="rId46" Type="http://schemas.openxmlformats.org/officeDocument/2006/relationships/font" Target="fonts/font2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41" Type="http://schemas.openxmlformats.org/officeDocument/2006/relationships/font" Target="fonts/font17.fntdata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font" Target="fonts/font16.fntdata"/><Relationship Id="rId45" Type="http://schemas.openxmlformats.org/officeDocument/2006/relationships/font" Target="fonts/font21.fntdata"/><Relationship Id="rId53" Type="http://schemas.openxmlformats.org/officeDocument/2006/relationships/font" Target="fonts/font29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49" Type="http://schemas.openxmlformats.org/officeDocument/2006/relationships/font" Target="fonts/font25.fntdata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4" Type="http://schemas.openxmlformats.org/officeDocument/2006/relationships/font" Target="fonts/font20.fntdata"/><Relationship Id="rId52" Type="http://schemas.openxmlformats.org/officeDocument/2006/relationships/font" Target="fonts/font2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43" Type="http://schemas.openxmlformats.org/officeDocument/2006/relationships/font" Target="fonts/font19.fntdata"/><Relationship Id="rId48" Type="http://schemas.openxmlformats.org/officeDocument/2006/relationships/font" Target="fonts/font24.fntdata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27.fntdata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4/11/2023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4/11/2023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ru.wikipedia.org/wiki/%D0%9C%D0%B0%D1%80%D0%BA%D0%B5%D1%82%D0%B8%D0%BD%D0%B3" TargetMode="Externa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8288000" cy="10274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021736" y="3185907"/>
            <a:ext cx="6397001" cy="19998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8172"/>
              </a:lnSpc>
              <a:spcBef>
                <a:spcPts val="0"/>
              </a:spcBef>
              <a:spcAft>
                <a:spcPts val="0"/>
              </a:spcAft>
            </a:pPr>
            <a:r>
              <a:rPr sz="6000" spc="114" dirty="0">
                <a:solidFill>
                  <a:srgbClr val="96693C"/>
                </a:solidFill>
                <a:latin typeface="PPULGR+Noto Sans Regular"/>
                <a:cs typeface="PPULGR+Noto Sans Regular"/>
              </a:rPr>
              <a:t>Маркетинговый</a:t>
            </a:r>
          </a:p>
          <a:p>
            <a:pPr marL="289173" marR="0">
              <a:lnSpc>
                <a:spcPts val="7275"/>
              </a:lnSpc>
              <a:spcBef>
                <a:spcPts val="0"/>
              </a:spcBef>
              <a:spcAft>
                <a:spcPts val="0"/>
              </a:spcAft>
            </a:pPr>
            <a:r>
              <a:rPr sz="6000" spc="114" dirty="0">
                <a:solidFill>
                  <a:srgbClr val="96693C"/>
                </a:solidFill>
                <a:latin typeface="PPULGR+Noto Sans Regular"/>
                <a:cs typeface="PPULGR+Noto Sans Regular"/>
              </a:rPr>
              <a:t>анализ</a:t>
            </a:r>
            <a:r>
              <a:rPr sz="6000" spc="114" dirty="0">
                <a:solidFill>
                  <a:srgbClr val="96693C"/>
                </a:solidFill>
                <a:latin typeface="Times New Roman"/>
                <a:cs typeface="Times New Roman"/>
              </a:rPr>
              <a:t> </a:t>
            </a:r>
            <a:r>
              <a:rPr sz="6000" spc="114" dirty="0">
                <a:solidFill>
                  <a:srgbClr val="96693C"/>
                </a:solidFill>
                <a:latin typeface="PPULGR+Noto Sans Regular"/>
                <a:cs typeface="PPULGR+Noto Sans Regular"/>
              </a:rPr>
              <a:t>фирмы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241234" y="4895835"/>
            <a:ext cx="3957836" cy="1295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900"/>
              </a:lnSpc>
              <a:spcBef>
                <a:spcPts val="0"/>
              </a:spcBef>
              <a:spcAft>
                <a:spcPts val="0"/>
              </a:spcAft>
            </a:pPr>
            <a:r>
              <a:rPr sz="6000" spc="114" dirty="0">
                <a:solidFill>
                  <a:srgbClr val="96693C"/>
                </a:solidFill>
                <a:latin typeface="NPTSVA+Loubag Regular"/>
                <a:cs typeface="NPTSVA+Loubag Regular"/>
              </a:rPr>
              <a:t>"</a:t>
            </a:r>
            <a:r>
              <a:rPr sz="6000" spc="114" dirty="0">
                <a:solidFill>
                  <a:srgbClr val="96693C"/>
                </a:solidFill>
                <a:latin typeface="PPULGR+Noto Sans Regular"/>
                <a:cs typeface="PPULGR+Noto Sans Regular"/>
              </a:rPr>
              <a:t>Спартак</a:t>
            </a:r>
            <a:r>
              <a:rPr sz="6000" dirty="0">
                <a:solidFill>
                  <a:srgbClr val="96693C"/>
                </a:solidFill>
                <a:latin typeface="NPTSVA+Loubag Regular"/>
                <a:cs typeface="NPTSVA+Loubag Regular"/>
              </a:rPr>
              <a:t>"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7056817" y="6575990"/>
            <a:ext cx="4326643" cy="609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500"/>
              </a:lnSpc>
              <a:spcBef>
                <a:spcPts val="0"/>
              </a:spcBef>
              <a:spcAft>
                <a:spcPts val="0"/>
              </a:spcAft>
            </a:pPr>
            <a:r>
              <a:rPr sz="3600" spc="130" dirty="0">
                <a:solidFill>
                  <a:srgbClr val="231F20"/>
                </a:solidFill>
                <a:latin typeface="NGOIFG+TT Commons Pro Regular"/>
                <a:cs typeface="NGOIFG+TT Commons Pro Regular"/>
              </a:rPr>
              <a:t>Коржова В. 3ФИТ-4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8288000" cy="10274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441166" y="119280"/>
            <a:ext cx="11613679" cy="2325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533"/>
              </a:lnSpc>
              <a:spcBef>
                <a:spcPts val="0"/>
              </a:spcBef>
              <a:spcAft>
                <a:spcPts val="0"/>
              </a:spcAft>
            </a:pPr>
            <a:r>
              <a:rPr sz="7000" spc="133" dirty="0">
                <a:solidFill>
                  <a:srgbClr val="EEE2D0"/>
                </a:solidFill>
                <a:latin typeface="BNLLSN+Noto Sans Regular"/>
                <a:cs typeface="BNLLSN+Noto Sans Regular"/>
              </a:rPr>
              <a:t>Ключевое</a:t>
            </a:r>
            <a:r>
              <a:rPr sz="7000" spc="133" dirty="0">
                <a:solidFill>
                  <a:srgbClr val="EEE2D0"/>
                </a:solidFill>
                <a:latin typeface="Times New Roman"/>
                <a:cs typeface="Times New Roman"/>
              </a:rPr>
              <a:t> </a:t>
            </a:r>
            <a:r>
              <a:rPr sz="7000" spc="133" dirty="0">
                <a:solidFill>
                  <a:srgbClr val="EEE2D0"/>
                </a:solidFill>
                <a:latin typeface="BNLLSN+Noto Sans Regular"/>
                <a:cs typeface="BNLLSN+Noto Sans Regular"/>
              </a:rPr>
              <a:t>преимущество</a:t>
            </a:r>
          </a:p>
          <a:p>
            <a:pPr marL="2853630" marR="0">
              <a:lnSpc>
                <a:spcPts val="8475"/>
              </a:lnSpc>
              <a:spcBef>
                <a:spcPts val="0"/>
              </a:spcBef>
              <a:spcAft>
                <a:spcPts val="0"/>
              </a:spcAft>
            </a:pPr>
            <a:r>
              <a:rPr sz="7000" spc="133" dirty="0">
                <a:solidFill>
                  <a:srgbClr val="EEE2D0"/>
                </a:solidFill>
                <a:latin typeface="BNLLSN+Noto Sans Regular"/>
                <a:cs typeface="BNLLSN+Noto Sans Regular"/>
              </a:rPr>
              <a:t>конкурентов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744124" y="4234905"/>
            <a:ext cx="3219827" cy="6667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950"/>
              </a:lnSpc>
              <a:spcBef>
                <a:spcPts val="0"/>
              </a:spcBef>
              <a:spcAft>
                <a:spcPts val="0"/>
              </a:spcAft>
            </a:pPr>
            <a:r>
              <a:rPr sz="3000" spc="57" dirty="0">
                <a:solidFill>
                  <a:srgbClr val="231F20"/>
                </a:solidFill>
                <a:latin typeface="IJQDQP+Loubag Bold"/>
                <a:cs typeface="IJQDQP+Loubag Bold"/>
              </a:rPr>
              <a:t>«</a:t>
            </a:r>
            <a:r>
              <a:rPr sz="3000" b="1" spc="57" dirty="0">
                <a:solidFill>
                  <a:srgbClr val="231F20"/>
                </a:solidFill>
                <a:latin typeface="HDEBUN+Noto Sans Bold"/>
                <a:cs typeface="HDEBUN+Noto Sans Bold"/>
              </a:rPr>
              <a:t>Коммунарка</a:t>
            </a:r>
            <a:r>
              <a:rPr sz="3000" dirty="0">
                <a:solidFill>
                  <a:srgbClr val="231F20"/>
                </a:solidFill>
                <a:latin typeface="IJQDQP+Loubag Bold"/>
                <a:cs typeface="IJQDQP+Loubag Bold"/>
              </a:rPr>
              <a:t>»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7615585" y="4234905"/>
            <a:ext cx="3023612" cy="6667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950"/>
              </a:lnSpc>
              <a:spcBef>
                <a:spcPts val="0"/>
              </a:spcBef>
              <a:spcAft>
                <a:spcPts val="0"/>
              </a:spcAft>
            </a:pPr>
            <a:r>
              <a:rPr sz="3000" spc="57" dirty="0">
                <a:solidFill>
                  <a:srgbClr val="231F20"/>
                </a:solidFill>
                <a:latin typeface="JCOEKC+Loubag Regular"/>
                <a:cs typeface="JCOEKC+Loubag Regular"/>
              </a:rPr>
              <a:t>«Schogetten»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3492257" y="4234905"/>
            <a:ext cx="3090670" cy="6667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950"/>
              </a:lnSpc>
              <a:spcBef>
                <a:spcPts val="0"/>
              </a:spcBef>
              <a:spcAft>
                <a:spcPts val="0"/>
              </a:spcAft>
            </a:pPr>
            <a:r>
              <a:rPr sz="3000" spc="57" dirty="0">
                <a:solidFill>
                  <a:srgbClr val="231F20"/>
                </a:solidFill>
                <a:latin typeface="JCOEKC+Loubag Regular"/>
                <a:cs typeface="JCOEKC+Loubag Regular"/>
              </a:rPr>
              <a:t>«Alpen Krone»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019427" y="5367933"/>
            <a:ext cx="2019607" cy="609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500"/>
              </a:lnSpc>
              <a:spcBef>
                <a:spcPts val="0"/>
              </a:spcBef>
              <a:spcAft>
                <a:spcPts val="0"/>
              </a:spcAft>
            </a:pPr>
            <a:r>
              <a:rPr sz="3600" spc="130" dirty="0">
                <a:solidFill>
                  <a:srgbClr val="231F20"/>
                </a:solidFill>
                <a:latin typeface="HIKQFM+TT Commons Pro Regular"/>
                <a:cs typeface="HIKQFM+TT Commons Pro Regular"/>
              </a:rPr>
              <a:t>Наличие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6896352" y="5367933"/>
            <a:ext cx="3242620" cy="11525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500"/>
              </a:lnSpc>
              <a:spcBef>
                <a:spcPts val="0"/>
              </a:spcBef>
              <a:spcAft>
                <a:spcPts val="0"/>
              </a:spcAft>
            </a:pPr>
            <a:r>
              <a:rPr sz="3600" spc="130" dirty="0">
                <a:solidFill>
                  <a:srgbClr val="231F20"/>
                </a:solidFill>
                <a:latin typeface="HIKQFM+TT Commons Pro Regular"/>
                <a:cs typeface="HIKQFM+TT Commons Pro Regular"/>
              </a:rPr>
              <a:t>Качественный</a:t>
            </a:r>
          </a:p>
          <a:p>
            <a:pPr marL="0" marR="0">
              <a:lnSpc>
                <a:spcPts val="4275"/>
              </a:lnSpc>
              <a:spcBef>
                <a:spcPts val="0"/>
              </a:spcBef>
              <a:spcAft>
                <a:spcPts val="0"/>
              </a:spcAft>
            </a:pPr>
            <a:r>
              <a:rPr sz="3600" spc="130" dirty="0">
                <a:solidFill>
                  <a:srgbClr val="231F20"/>
                </a:solidFill>
                <a:latin typeface="HIKQFM+TT Commons Pro Regular"/>
                <a:cs typeface="HIKQFM+TT Commons Pro Regular"/>
              </a:rPr>
              <a:t>шоколад.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2773278" y="5367933"/>
            <a:ext cx="1239623" cy="609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500"/>
              </a:lnSpc>
              <a:spcBef>
                <a:spcPts val="0"/>
              </a:spcBef>
              <a:spcAft>
                <a:spcPts val="0"/>
              </a:spcAft>
            </a:pPr>
            <a:r>
              <a:rPr sz="3600" spc="130" dirty="0">
                <a:solidFill>
                  <a:srgbClr val="231F20"/>
                </a:solidFill>
                <a:latin typeface="HIKQFM+TT Commons Pro Regular"/>
                <a:cs typeface="HIKQFM+TT Commons Pro Regular"/>
              </a:rPr>
              <a:t>Цена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1019427" y="5910858"/>
            <a:ext cx="4105358" cy="22383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500"/>
              </a:lnSpc>
              <a:spcBef>
                <a:spcPts val="0"/>
              </a:spcBef>
              <a:spcAft>
                <a:spcPts val="0"/>
              </a:spcAft>
            </a:pPr>
            <a:r>
              <a:rPr sz="3600" spc="130" dirty="0">
                <a:solidFill>
                  <a:srgbClr val="231F20"/>
                </a:solidFill>
                <a:latin typeface="HIKQFM+TT Commons Pro Regular"/>
                <a:cs typeface="HIKQFM+TT Commons Pro Regular"/>
              </a:rPr>
              <a:t>ассортимента для</a:t>
            </a:r>
          </a:p>
          <a:p>
            <a:pPr marL="0" marR="0">
              <a:lnSpc>
                <a:spcPts val="4275"/>
              </a:lnSpc>
              <a:spcBef>
                <a:spcPts val="0"/>
              </a:spcBef>
              <a:spcAft>
                <a:spcPts val="0"/>
              </a:spcAft>
            </a:pPr>
            <a:r>
              <a:rPr sz="3600" spc="130" dirty="0">
                <a:solidFill>
                  <a:srgbClr val="231F20"/>
                </a:solidFill>
                <a:latin typeface="HIKQFM+TT Commons Pro Regular"/>
                <a:cs typeface="HIKQFM+TT Commons Pro Regular"/>
              </a:rPr>
              <a:t>людей ведущих</a:t>
            </a:r>
          </a:p>
          <a:p>
            <a:pPr marL="0" marR="0">
              <a:lnSpc>
                <a:spcPts val="4275"/>
              </a:lnSpc>
              <a:spcBef>
                <a:spcPts val="0"/>
              </a:spcBef>
              <a:spcAft>
                <a:spcPts val="0"/>
              </a:spcAft>
            </a:pPr>
            <a:r>
              <a:rPr sz="3600" spc="130" dirty="0">
                <a:solidFill>
                  <a:srgbClr val="231F20"/>
                </a:solidFill>
                <a:latin typeface="HIKQFM+TT Commons Pro Regular"/>
                <a:cs typeface="HIKQFM+TT Commons Pro Regular"/>
              </a:rPr>
              <a:t>здоровый образ</a:t>
            </a:r>
          </a:p>
          <a:p>
            <a:pPr marL="0" marR="0">
              <a:lnSpc>
                <a:spcPts val="4275"/>
              </a:lnSpc>
              <a:spcBef>
                <a:spcPts val="0"/>
              </a:spcBef>
              <a:spcAft>
                <a:spcPts val="0"/>
              </a:spcAft>
            </a:pPr>
            <a:r>
              <a:rPr sz="3600" spc="130" dirty="0">
                <a:solidFill>
                  <a:srgbClr val="231F20"/>
                </a:solidFill>
                <a:latin typeface="HIKQFM+TT Commons Pro Regular"/>
                <a:cs typeface="HIKQFM+TT Commons Pro Regular"/>
              </a:rPr>
              <a:t>жизни.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8288000" cy="10274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531516" y="423515"/>
            <a:ext cx="11105202" cy="2325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533"/>
              </a:lnSpc>
              <a:spcBef>
                <a:spcPts val="0"/>
              </a:spcBef>
              <a:spcAft>
                <a:spcPts val="0"/>
              </a:spcAft>
            </a:pPr>
            <a:r>
              <a:rPr sz="7000" spc="133" dirty="0">
                <a:solidFill>
                  <a:srgbClr val="96693C"/>
                </a:solidFill>
                <a:latin typeface="FBMWKP+Noto Sans Regular"/>
                <a:cs typeface="FBMWKP+Noto Sans Regular"/>
              </a:rPr>
              <a:t>Способы</a:t>
            </a:r>
            <a:r>
              <a:rPr sz="7000" spc="133" dirty="0">
                <a:solidFill>
                  <a:srgbClr val="96693C"/>
                </a:solidFill>
                <a:latin typeface="Times New Roman"/>
                <a:cs typeface="Times New Roman"/>
              </a:rPr>
              <a:t> </a:t>
            </a:r>
            <a:r>
              <a:rPr sz="7000" spc="133" dirty="0">
                <a:solidFill>
                  <a:srgbClr val="96693C"/>
                </a:solidFill>
                <a:latin typeface="FBMWKP+Noto Sans Regular"/>
                <a:cs typeface="FBMWKP+Noto Sans Regular"/>
              </a:rPr>
              <a:t>повышения</a:t>
            </a:r>
          </a:p>
          <a:p>
            <a:pPr marL="0" marR="0">
              <a:lnSpc>
                <a:spcPts val="8475"/>
              </a:lnSpc>
              <a:spcBef>
                <a:spcPts val="0"/>
              </a:spcBef>
              <a:spcAft>
                <a:spcPts val="0"/>
              </a:spcAft>
            </a:pPr>
            <a:r>
              <a:rPr sz="7000" spc="133" dirty="0">
                <a:solidFill>
                  <a:srgbClr val="96693C"/>
                </a:solidFill>
                <a:latin typeface="FBMWKP+Noto Sans Regular"/>
                <a:cs typeface="FBMWKP+Noto Sans Regular"/>
              </a:rPr>
              <a:t>конкурентоспособности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273976" y="3222887"/>
            <a:ext cx="10684935" cy="22383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500"/>
              </a:lnSpc>
              <a:spcBef>
                <a:spcPts val="0"/>
              </a:spcBef>
              <a:spcAft>
                <a:spcPts val="0"/>
              </a:spcAft>
            </a:pPr>
            <a:r>
              <a:rPr sz="3600" spc="130" dirty="0">
                <a:solidFill>
                  <a:srgbClr val="231F20"/>
                </a:solidFill>
                <a:latin typeface="WTQLJI+TT Commons Pro Regular"/>
                <a:cs typeface="WTQLJI+TT Commons Pro Regular"/>
              </a:rPr>
              <a:t>Улучшение качества продукции: Фабрика может</a:t>
            </a:r>
          </a:p>
          <a:p>
            <a:pPr marL="0" marR="0">
              <a:lnSpc>
                <a:spcPts val="4275"/>
              </a:lnSpc>
              <a:spcBef>
                <a:spcPts val="0"/>
              </a:spcBef>
              <a:spcAft>
                <a:spcPts val="0"/>
              </a:spcAft>
            </a:pPr>
            <a:r>
              <a:rPr sz="3600" spc="130" dirty="0">
                <a:solidFill>
                  <a:srgbClr val="231F20"/>
                </a:solidFill>
                <a:latin typeface="WTQLJI+TT Commons Pro Regular"/>
                <a:cs typeface="WTQLJI+TT Commons Pro Regular"/>
              </a:rPr>
              <a:t>продолжать использовать только</a:t>
            </a:r>
          </a:p>
          <a:p>
            <a:pPr marL="0" marR="0">
              <a:lnSpc>
                <a:spcPts val="4275"/>
              </a:lnSpc>
              <a:spcBef>
                <a:spcPts val="0"/>
              </a:spcBef>
              <a:spcAft>
                <a:spcPts val="0"/>
              </a:spcAft>
            </a:pPr>
            <a:r>
              <a:rPr sz="3600" spc="130" dirty="0">
                <a:solidFill>
                  <a:srgbClr val="231F20"/>
                </a:solidFill>
                <a:latin typeface="WTQLJI+TT Commons Pro Regular"/>
                <a:cs typeface="WTQLJI+TT Commons Pro Regular"/>
              </a:rPr>
              <a:t>высококачественное сырье, чтобы обеспечить</a:t>
            </a:r>
          </a:p>
          <a:p>
            <a:pPr marL="0" marR="0">
              <a:lnSpc>
                <a:spcPts val="4275"/>
              </a:lnSpc>
              <a:spcBef>
                <a:spcPts val="0"/>
              </a:spcBef>
              <a:spcAft>
                <a:spcPts val="0"/>
              </a:spcAft>
            </a:pPr>
            <a:r>
              <a:rPr sz="3600" spc="130" dirty="0">
                <a:solidFill>
                  <a:srgbClr val="231F20"/>
                </a:solidFill>
                <a:latin typeface="WTQLJI+TT Commons Pro Regular"/>
                <a:cs typeface="WTQLJI+TT Commons Pro Regular"/>
              </a:rPr>
              <a:t>высокое качество своей продукции.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6271093" y="6511925"/>
            <a:ext cx="11119734" cy="22383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500"/>
              </a:lnSpc>
              <a:spcBef>
                <a:spcPts val="0"/>
              </a:spcBef>
              <a:spcAft>
                <a:spcPts val="0"/>
              </a:spcAft>
            </a:pPr>
            <a:r>
              <a:rPr sz="3600" spc="130" dirty="0">
                <a:solidFill>
                  <a:srgbClr val="231F20"/>
                </a:solidFill>
                <a:latin typeface="WTQLJI+TT Commons Pro Regular"/>
                <a:cs typeface="WTQLJI+TT Commons Pro Regular"/>
              </a:rPr>
              <a:t>Расширение ассортимента: Фабрика может</a:t>
            </a:r>
          </a:p>
          <a:p>
            <a:pPr marL="0" marR="0">
              <a:lnSpc>
                <a:spcPts val="4275"/>
              </a:lnSpc>
              <a:spcBef>
                <a:spcPts val="0"/>
              </a:spcBef>
              <a:spcAft>
                <a:spcPts val="0"/>
              </a:spcAft>
            </a:pPr>
            <a:r>
              <a:rPr sz="3600" spc="130" dirty="0">
                <a:solidFill>
                  <a:srgbClr val="231F20"/>
                </a:solidFill>
                <a:latin typeface="WTQLJI+TT Commons Pro Regular"/>
                <a:cs typeface="WTQLJI+TT Commons Pro Regular"/>
              </a:rPr>
              <a:t>расширить свой ассортимент продукции, включая</a:t>
            </a:r>
          </a:p>
          <a:p>
            <a:pPr marL="0" marR="0">
              <a:lnSpc>
                <a:spcPts val="4275"/>
              </a:lnSpc>
              <a:spcBef>
                <a:spcPts val="0"/>
              </a:spcBef>
              <a:spcAft>
                <a:spcPts val="0"/>
              </a:spcAft>
            </a:pPr>
            <a:r>
              <a:rPr sz="3600" spc="130" dirty="0">
                <a:solidFill>
                  <a:srgbClr val="231F20"/>
                </a:solidFill>
                <a:latin typeface="WTQLJI+TT Commons Pro Regular"/>
                <a:cs typeface="WTQLJI+TT Commons Pro Regular"/>
              </a:rPr>
              <a:t>новые вкусы, формы </a:t>
            </a:r>
            <a:r>
              <a:rPr sz="3600" dirty="0">
                <a:solidFill>
                  <a:srgbClr val="231F20"/>
                </a:solidFill>
                <a:latin typeface="WTQLJI+TT Commons Pro Regular"/>
                <a:cs typeface="WTQLJI+TT Commons Pro Regular"/>
              </a:rPr>
              <a:t>и</a:t>
            </a:r>
            <a:r>
              <a:rPr sz="3600" spc="259" dirty="0">
                <a:solidFill>
                  <a:srgbClr val="231F20"/>
                </a:solidFill>
                <a:latin typeface="WTQLJI+TT Commons Pro Regular"/>
                <a:cs typeface="WTQLJI+TT Commons Pro Regular"/>
              </a:rPr>
              <a:t> </a:t>
            </a:r>
            <a:r>
              <a:rPr sz="3600" spc="130" dirty="0">
                <a:solidFill>
                  <a:srgbClr val="231F20"/>
                </a:solidFill>
                <a:latin typeface="WTQLJI+TT Commons Pro Regular"/>
                <a:cs typeface="WTQLJI+TT Commons Pro Regular"/>
              </a:rPr>
              <a:t>упаковки, чтобы привлечь</a:t>
            </a:r>
          </a:p>
          <a:p>
            <a:pPr marL="0" marR="0">
              <a:lnSpc>
                <a:spcPts val="4275"/>
              </a:lnSpc>
              <a:spcBef>
                <a:spcPts val="0"/>
              </a:spcBef>
              <a:spcAft>
                <a:spcPts val="0"/>
              </a:spcAft>
            </a:pPr>
            <a:r>
              <a:rPr sz="3600" spc="130" dirty="0">
                <a:solidFill>
                  <a:srgbClr val="231F20"/>
                </a:solidFill>
                <a:latin typeface="WTQLJI+TT Commons Pro Regular"/>
                <a:cs typeface="WTQLJI+TT Commons Pro Regular"/>
              </a:rPr>
              <a:t>больше клиентов </a:t>
            </a:r>
            <a:r>
              <a:rPr sz="3600" dirty="0">
                <a:solidFill>
                  <a:srgbClr val="231F20"/>
                </a:solidFill>
                <a:latin typeface="WTQLJI+TT Commons Pro Regular"/>
                <a:cs typeface="WTQLJI+TT Commons Pro Regular"/>
              </a:rPr>
              <a:t>и</a:t>
            </a:r>
            <a:r>
              <a:rPr sz="3600" spc="259" dirty="0">
                <a:solidFill>
                  <a:srgbClr val="231F20"/>
                </a:solidFill>
                <a:latin typeface="WTQLJI+TT Commons Pro Regular"/>
                <a:cs typeface="WTQLJI+TT Commons Pro Regular"/>
              </a:rPr>
              <a:t> </a:t>
            </a:r>
            <a:r>
              <a:rPr sz="3600" spc="130" dirty="0">
                <a:solidFill>
                  <a:srgbClr val="231F20"/>
                </a:solidFill>
                <a:latin typeface="WTQLJI+TT Commons Pro Regular"/>
                <a:cs typeface="WTQLJI+TT Commons Pro Regular"/>
              </a:rPr>
              <a:t>удовлетворить их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271093" y="8683625"/>
            <a:ext cx="6672083" cy="609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500"/>
              </a:lnSpc>
              <a:spcBef>
                <a:spcPts val="0"/>
              </a:spcBef>
              <a:spcAft>
                <a:spcPts val="0"/>
              </a:spcAft>
            </a:pPr>
            <a:r>
              <a:rPr sz="3600" spc="130" dirty="0">
                <a:solidFill>
                  <a:srgbClr val="231F20"/>
                </a:solidFill>
                <a:latin typeface="WTQLJI+TT Commons Pro Regular"/>
                <a:cs typeface="WTQLJI+TT Commons Pro Regular"/>
              </a:rPr>
              <a:t>потребности </a:t>
            </a:r>
            <a:r>
              <a:rPr sz="3600" dirty="0">
                <a:solidFill>
                  <a:srgbClr val="231F20"/>
                </a:solidFill>
                <a:latin typeface="WTQLJI+TT Commons Pro Regular"/>
                <a:cs typeface="WTQLJI+TT Commons Pro Regular"/>
              </a:rPr>
              <a:t>и</a:t>
            </a:r>
            <a:r>
              <a:rPr sz="3600" spc="259" dirty="0">
                <a:solidFill>
                  <a:srgbClr val="231F20"/>
                </a:solidFill>
                <a:latin typeface="WTQLJI+TT Commons Pro Regular"/>
                <a:cs typeface="WTQLJI+TT Commons Pro Regular"/>
              </a:rPr>
              <a:t> </a:t>
            </a:r>
            <a:r>
              <a:rPr sz="3600" spc="130" dirty="0">
                <a:solidFill>
                  <a:srgbClr val="231F20"/>
                </a:solidFill>
                <a:latin typeface="WTQLJI+TT Commons Pro Regular"/>
                <a:cs typeface="WTQLJI+TT Commons Pro Regular"/>
              </a:rPr>
              <a:t>предпочтения.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8288000" cy="10274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531516" y="423516"/>
            <a:ext cx="11105202" cy="2325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533"/>
              </a:lnSpc>
              <a:spcBef>
                <a:spcPts val="0"/>
              </a:spcBef>
              <a:spcAft>
                <a:spcPts val="0"/>
              </a:spcAft>
            </a:pPr>
            <a:r>
              <a:rPr sz="7000" spc="133" dirty="0">
                <a:solidFill>
                  <a:srgbClr val="96693C"/>
                </a:solidFill>
                <a:latin typeface="FBMWKP+Noto Sans Regular"/>
                <a:cs typeface="FBMWKP+Noto Sans Regular"/>
              </a:rPr>
              <a:t>Способы</a:t>
            </a:r>
            <a:r>
              <a:rPr sz="7000" spc="133" dirty="0">
                <a:solidFill>
                  <a:srgbClr val="96693C"/>
                </a:solidFill>
                <a:latin typeface="Times New Roman"/>
                <a:cs typeface="Times New Roman"/>
              </a:rPr>
              <a:t> </a:t>
            </a:r>
            <a:r>
              <a:rPr sz="7000" spc="133" dirty="0">
                <a:solidFill>
                  <a:srgbClr val="96693C"/>
                </a:solidFill>
                <a:latin typeface="FBMWKP+Noto Sans Regular"/>
                <a:cs typeface="FBMWKP+Noto Sans Regular"/>
              </a:rPr>
              <a:t>повышения</a:t>
            </a:r>
          </a:p>
          <a:p>
            <a:pPr marL="0" marR="0">
              <a:lnSpc>
                <a:spcPts val="8475"/>
              </a:lnSpc>
              <a:spcBef>
                <a:spcPts val="0"/>
              </a:spcBef>
              <a:spcAft>
                <a:spcPts val="0"/>
              </a:spcAft>
            </a:pPr>
            <a:r>
              <a:rPr sz="7000" spc="133" dirty="0">
                <a:solidFill>
                  <a:srgbClr val="96693C"/>
                </a:solidFill>
                <a:latin typeface="FBMWKP+Noto Sans Regular"/>
                <a:cs typeface="FBMWKP+Noto Sans Regular"/>
              </a:rPr>
              <a:t>конкурентоспособности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273976" y="3222887"/>
            <a:ext cx="10776378" cy="609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500"/>
              </a:lnSpc>
              <a:spcBef>
                <a:spcPts val="0"/>
              </a:spcBef>
              <a:spcAft>
                <a:spcPts val="0"/>
              </a:spcAft>
            </a:pPr>
            <a:r>
              <a:rPr sz="3600" spc="130" dirty="0">
                <a:solidFill>
                  <a:srgbClr val="231F20"/>
                </a:solidFill>
                <a:latin typeface="WTQLJI+TT Commons Pro Regular"/>
                <a:cs typeface="WTQLJI+TT Commons Pro Regular"/>
              </a:rPr>
              <a:t>Развитие новых каналов продаж: Фабрика может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273976" y="3765812"/>
            <a:ext cx="10773633" cy="16954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500"/>
              </a:lnSpc>
              <a:spcBef>
                <a:spcPts val="0"/>
              </a:spcBef>
              <a:spcAft>
                <a:spcPts val="0"/>
              </a:spcAft>
            </a:pPr>
            <a:r>
              <a:rPr sz="3600" spc="130" dirty="0">
                <a:solidFill>
                  <a:srgbClr val="231F20"/>
                </a:solidFill>
                <a:latin typeface="WTQLJI+TT Commons Pro Regular"/>
                <a:cs typeface="WTQLJI+TT Commons Pro Regular"/>
              </a:rPr>
              <a:t>искать новые рынки сбыта, например, продавая</a:t>
            </a:r>
          </a:p>
          <a:p>
            <a:pPr marL="0" marR="0">
              <a:lnSpc>
                <a:spcPts val="4275"/>
              </a:lnSpc>
              <a:spcBef>
                <a:spcPts val="0"/>
              </a:spcBef>
              <a:spcAft>
                <a:spcPts val="0"/>
              </a:spcAft>
            </a:pPr>
            <a:r>
              <a:rPr sz="3600" spc="130" dirty="0">
                <a:solidFill>
                  <a:srgbClr val="231F20"/>
                </a:solidFill>
                <a:latin typeface="WTQLJI+TT Commons Pro Regular"/>
                <a:cs typeface="WTQLJI+TT Commons Pro Regular"/>
              </a:rPr>
              <a:t>свою продукцию через интернет или</a:t>
            </a:r>
          </a:p>
          <a:p>
            <a:pPr marL="0" marR="0">
              <a:lnSpc>
                <a:spcPts val="4275"/>
              </a:lnSpc>
              <a:spcBef>
                <a:spcPts val="0"/>
              </a:spcBef>
              <a:spcAft>
                <a:spcPts val="0"/>
              </a:spcAft>
            </a:pPr>
            <a:r>
              <a:rPr sz="3600" spc="130" dirty="0">
                <a:solidFill>
                  <a:srgbClr val="231F20"/>
                </a:solidFill>
                <a:latin typeface="WTQLJI+TT Commons Pro Regular"/>
                <a:cs typeface="WTQLJI+TT Commons Pro Regular"/>
              </a:rPr>
              <a:t>устанавливая торговые точки </a:t>
            </a:r>
            <a:r>
              <a:rPr sz="3600" dirty="0">
                <a:solidFill>
                  <a:srgbClr val="231F20"/>
                </a:solidFill>
                <a:latin typeface="WTQLJI+TT Commons Pro Regular"/>
                <a:cs typeface="WTQLJI+TT Commons Pro Regular"/>
              </a:rPr>
              <a:t>в</a:t>
            </a:r>
            <a:r>
              <a:rPr sz="3600" spc="259" dirty="0">
                <a:solidFill>
                  <a:srgbClr val="231F20"/>
                </a:solidFill>
                <a:latin typeface="WTQLJI+TT Commons Pro Regular"/>
                <a:cs typeface="WTQLJI+TT Commons Pro Regular"/>
              </a:rPr>
              <a:t> </a:t>
            </a:r>
            <a:r>
              <a:rPr sz="3600" spc="130" dirty="0">
                <a:solidFill>
                  <a:srgbClr val="231F20"/>
                </a:solidFill>
                <a:latin typeface="WTQLJI+TT Commons Pro Regular"/>
                <a:cs typeface="WTQLJI+TT Commons Pro Regular"/>
              </a:rPr>
              <a:t>других регионах.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271093" y="6511926"/>
            <a:ext cx="11049783" cy="2781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500"/>
              </a:lnSpc>
              <a:spcBef>
                <a:spcPts val="0"/>
              </a:spcBef>
              <a:spcAft>
                <a:spcPts val="0"/>
              </a:spcAft>
            </a:pPr>
            <a:r>
              <a:rPr sz="3600" spc="130" dirty="0">
                <a:solidFill>
                  <a:srgbClr val="231F20"/>
                </a:solidFill>
                <a:latin typeface="WTQLJI+TT Commons Pro Regular"/>
                <a:cs typeface="WTQLJI+TT Commons Pro Regular"/>
              </a:rPr>
              <a:t>Улучшение упаковки: Фабрика может разработать</a:t>
            </a:r>
          </a:p>
          <a:p>
            <a:pPr marL="0" marR="0">
              <a:lnSpc>
                <a:spcPts val="4275"/>
              </a:lnSpc>
              <a:spcBef>
                <a:spcPts val="0"/>
              </a:spcBef>
              <a:spcAft>
                <a:spcPts val="0"/>
              </a:spcAft>
            </a:pPr>
            <a:r>
              <a:rPr sz="3600" spc="130" dirty="0">
                <a:solidFill>
                  <a:srgbClr val="231F20"/>
                </a:solidFill>
                <a:latin typeface="WTQLJI+TT Commons Pro Regular"/>
                <a:cs typeface="WTQLJI+TT Commons Pro Regular"/>
              </a:rPr>
              <a:t>более привлекательную </a:t>
            </a:r>
            <a:r>
              <a:rPr sz="3600" dirty="0">
                <a:solidFill>
                  <a:srgbClr val="231F20"/>
                </a:solidFill>
                <a:latin typeface="WTQLJI+TT Commons Pro Regular"/>
                <a:cs typeface="WTQLJI+TT Commons Pro Regular"/>
              </a:rPr>
              <a:t>и</a:t>
            </a:r>
            <a:r>
              <a:rPr sz="3600" spc="259" dirty="0">
                <a:solidFill>
                  <a:srgbClr val="231F20"/>
                </a:solidFill>
                <a:latin typeface="WTQLJI+TT Commons Pro Regular"/>
                <a:cs typeface="WTQLJI+TT Commons Pro Regular"/>
              </a:rPr>
              <a:t> </a:t>
            </a:r>
            <a:r>
              <a:rPr sz="3600" spc="130" dirty="0">
                <a:solidFill>
                  <a:srgbClr val="231F20"/>
                </a:solidFill>
                <a:latin typeface="WTQLJI+TT Commons Pro Regular"/>
                <a:cs typeface="WTQLJI+TT Commons Pro Regular"/>
              </a:rPr>
              <a:t>функциональную</a:t>
            </a:r>
          </a:p>
          <a:p>
            <a:pPr marL="0" marR="0">
              <a:lnSpc>
                <a:spcPts val="4275"/>
              </a:lnSpc>
              <a:spcBef>
                <a:spcPts val="0"/>
              </a:spcBef>
              <a:spcAft>
                <a:spcPts val="0"/>
              </a:spcAft>
            </a:pPr>
            <a:r>
              <a:rPr sz="3600" spc="130" dirty="0">
                <a:solidFill>
                  <a:srgbClr val="231F20"/>
                </a:solidFill>
                <a:latin typeface="WTQLJI+TT Commons Pro Regular"/>
                <a:cs typeface="WTQLJI+TT Commons Pro Regular"/>
              </a:rPr>
              <a:t>упаковку, которая будет привлекать внимание</a:t>
            </a:r>
          </a:p>
          <a:p>
            <a:pPr marL="0" marR="0">
              <a:lnSpc>
                <a:spcPts val="4275"/>
              </a:lnSpc>
              <a:spcBef>
                <a:spcPts val="0"/>
              </a:spcBef>
              <a:spcAft>
                <a:spcPts val="0"/>
              </a:spcAft>
            </a:pPr>
            <a:r>
              <a:rPr sz="3600" spc="130" dirty="0">
                <a:solidFill>
                  <a:srgbClr val="231F20"/>
                </a:solidFill>
                <a:latin typeface="WTQLJI+TT Commons Pro Regular"/>
                <a:cs typeface="WTQLJI+TT Commons Pro Regular"/>
              </a:rPr>
              <a:t>покупателей </a:t>
            </a:r>
            <a:r>
              <a:rPr sz="3600" dirty="0">
                <a:solidFill>
                  <a:srgbClr val="231F20"/>
                </a:solidFill>
                <a:latin typeface="WTQLJI+TT Commons Pro Regular"/>
                <a:cs typeface="WTQLJI+TT Commons Pro Regular"/>
              </a:rPr>
              <a:t>и</a:t>
            </a:r>
            <a:r>
              <a:rPr sz="3600" spc="259" dirty="0">
                <a:solidFill>
                  <a:srgbClr val="231F20"/>
                </a:solidFill>
                <a:latin typeface="WTQLJI+TT Commons Pro Regular"/>
                <a:cs typeface="WTQLJI+TT Commons Pro Regular"/>
              </a:rPr>
              <a:t> </a:t>
            </a:r>
            <a:r>
              <a:rPr sz="3600" spc="130" dirty="0">
                <a:solidFill>
                  <a:srgbClr val="231F20"/>
                </a:solidFill>
                <a:latin typeface="WTQLJI+TT Commons Pro Regular"/>
                <a:cs typeface="WTQLJI+TT Commons Pro Regular"/>
              </a:rPr>
              <a:t>защищать продукцию во время</a:t>
            </a:r>
          </a:p>
          <a:p>
            <a:pPr marL="0" marR="0">
              <a:lnSpc>
                <a:spcPts val="4275"/>
              </a:lnSpc>
              <a:spcBef>
                <a:spcPts val="0"/>
              </a:spcBef>
              <a:spcAft>
                <a:spcPts val="0"/>
              </a:spcAft>
            </a:pPr>
            <a:r>
              <a:rPr sz="3600" spc="130" dirty="0">
                <a:solidFill>
                  <a:srgbClr val="231F20"/>
                </a:solidFill>
                <a:latin typeface="WTQLJI+TT Commons Pro Regular"/>
                <a:cs typeface="WTQLJI+TT Commons Pro Regular"/>
              </a:rPr>
              <a:t>транспортировки </a:t>
            </a:r>
            <a:r>
              <a:rPr sz="3600" dirty="0">
                <a:solidFill>
                  <a:srgbClr val="231F20"/>
                </a:solidFill>
                <a:latin typeface="WTQLJI+TT Commons Pro Regular"/>
                <a:cs typeface="WTQLJI+TT Commons Pro Regular"/>
              </a:rPr>
              <a:t>и</a:t>
            </a:r>
            <a:r>
              <a:rPr sz="3600" spc="259" dirty="0">
                <a:solidFill>
                  <a:srgbClr val="231F20"/>
                </a:solidFill>
                <a:latin typeface="WTQLJI+TT Commons Pro Regular"/>
                <a:cs typeface="WTQLJI+TT Commons Pro Regular"/>
              </a:rPr>
              <a:t> </a:t>
            </a:r>
            <a:r>
              <a:rPr sz="3600" spc="130" dirty="0">
                <a:solidFill>
                  <a:srgbClr val="231F20"/>
                </a:solidFill>
                <a:latin typeface="WTQLJI+TT Commons Pro Regular"/>
                <a:cs typeface="WTQLJI+TT Commons Pro Regular"/>
              </a:rPr>
              <a:t>хранения.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8288000" cy="10274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754039" y="1002351"/>
            <a:ext cx="11802618" cy="6667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950"/>
              </a:lnSpc>
              <a:spcBef>
                <a:spcPts val="0"/>
              </a:spcBef>
              <a:spcAft>
                <a:spcPts val="0"/>
              </a:spcAft>
            </a:pPr>
            <a:r>
              <a:rPr sz="3000" spc="57" dirty="0">
                <a:solidFill>
                  <a:srgbClr val="96693C"/>
                </a:solidFill>
                <a:latin typeface="FBMWKP+Noto Sans Regular"/>
                <a:cs typeface="FBMWKP+Noto Sans Regular"/>
              </a:rPr>
              <a:t>Чтобы</a:t>
            </a:r>
            <a:r>
              <a:rPr sz="3000" spc="57" dirty="0">
                <a:solidFill>
                  <a:srgbClr val="96693C"/>
                </a:solidFill>
                <a:latin typeface="Times New Roman"/>
                <a:cs typeface="Times New Roman"/>
              </a:rPr>
              <a:t> </a:t>
            </a:r>
            <a:r>
              <a:rPr sz="3000" spc="57" dirty="0">
                <a:solidFill>
                  <a:srgbClr val="96693C"/>
                </a:solidFill>
                <a:latin typeface="FBMWKP+Noto Sans Regular"/>
                <a:cs typeface="FBMWKP+Noto Sans Regular"/>
              </a:rPr>
              <a:t>уменьшить</a:t>
            </a:r>
            <a:r>
              <a:rPr sz="3000" spc="57" dirty="0">
                <a:solidFill>
                  <a:srgbClr val="96693C"/>
                </a:solidFill>
                <a:latin typeface="Times New Roman"/>
                <a:cs typeface="Times New Roman"/>
              </a:rPr>
              <a:t> </a:t>
            </a:r>
            <a:r>
              <a:rPr sz="3000" spc="57" dirty="0">
                <a:solidFill>
                  <a:srgbClr val="96693C"/>
                </a:solidFill>
                <a:latin typeface="FBMWKP+Noto Sans Regular"/>
                <a:cs typeface="FBMWKP+Noto Sans Regular"/>
              </a:rPr>
              <a:t>угрозу</a:t>
            </a:r>
            <a:r>
              <a:rPr sz="3000" spc="57" dirty="0">
                <a:solidFill>
                  <a:srgbClr val="96693C"/>
                </a:solidFill>
                <a:latin typeface="Times New Roman"/>
                <a:cs typeface="Times New Roman"/>
              </a:rPr>
              <a:t> </a:t>
            </a:r>
            <a:r>
              <a:rPr sz="3000" spc="57" dirty="0">
                <a:solidFill>
                  <a:srgbClr val="96693C"/>
                </a:solidFill>
                <a:latin typeface="FBMWKP+Noto Sans Regular"/>
                <a:cs typeface="FBMWKP+Noto Sans Regular"/>
              </a:rPr>
              <a:t>со</a:t>
            </a:r>
            <a:r>
              <a:rPr sz="3000" spc="57" dirty="0">
                <a:solidFill>
                  <a:srgbClr val="96693C"/>
                </a:solidFill>
                <a:latin typeface="Times New Roman"/>
                <a:cs typeface="Times New Roman"/>
              </a:rPr>
              <a:t> </a:t>
            </a:r>
            <a:r>
              <a:rPr sz="3000" spc="57" dirty="0">
                <a:solidFill>
                  <a:srgbClr val="96693C"/>
                </a:solidFill>
                <a:latin typeface="FBMWKP+Noto Sans Regular"/>
                <a:cs typeface="FBMWKP+Noto Sans Regular"/>
              </a:rPr>
              <a:t>стороны</a:t>
            </a:r>
            <a:r>
              <a:rPr sz="3000" spc="57" dirty="0">
                <a:solidFill>
                  <a:srgbClr val="96693C"/>
                </a:solidFill>
                <a:latin typeface="Times New Roman"/>
                <a:cs typeface="Times New Roman"/>
              </a:rPr>
              <a:t> </a:t>
            </a:r>
            <a:r>
              <a:rPr sz="3000" spc="57" dirty="0">
                <a:solidFill>
                  <a:srgbClr val="96693C"/>
                </a:solidFill>
                <a:latin typeface="FBMWKP+Noto Sans Regular"/>
                <a:cs typeface="FBMWKP+Noto Sans Regular"/>
              </a:rPr>
              <a:t>товаров</a:t>
            </a:r>
            <a:r>
              <a:rPr sz="3000" spc="57" dirty="0">
                <a:solidFill>
                  <a:srgbClr val="96693C"/>
                </a:solidFill>
                <a:latin typeface="KJHJLT+Loubag Regular"/>
                <a:cs typeface="KJHJLT+Loubag Regular"/>
              </a:rPr>
              <a:t>-</a:t>
            </a:r>
            <a:r>
              <a:rPr sz="3000" spc="57" dirty="0">
                <a:solidFill>
                  <a:srgbClr val="96693C"/>
                </a:solidFill>
                <a:latin typeface="FBMWKP+Noto Sans Regular"/>
                <a:cs typeface="FBMWKP+Noto Sans Regular"/>
              </a:rPr>
              <a:t>заменителей</a:t>
            </a:r>
            <a:r>
              <a:rPr sz="3000" dirty="0">
                <a:solidFill>
                  <a:srgbClr val="96693C"/>
                </a:solidFill>
                <a:latin typeface="KJHJLT+Loubag Regular"/>
                <a:cs typeface="KJHJLT+Loubag Regular"/>
              </a:rPr>
              <a:t>,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754039" y="1528512"/>
            <a:ext cx="9824848" cy="55702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086"/>
              </a:lnSpc>
              <a:spcBef>
                <a:spcPts val="0"/>
              </a:spcBef>
              <a:spcAft>
                <a:spcPts val="0"/>
              </a:spcAft>
            </a:pPr>
            <a:r>
              <a:rPr sz="3000" spc="57" dirty="0">
                <a:solidFill>
                  <a:srgbClr val="96693C"/>
                </a:solidFill>
                <a:latin typeface="FBMWKP+Noto Sans Regular"/>
                <a:cs typeface="FBMWKP+Noto Sans Regular"/>
              </a:rPr>
              <a:t>кондитерская</a:t>
            </a:r>
            <a:r>
              <a:rPr sz="3000" spc="57" dirty="0">
                <a:solidFill>
                  <a:srgbClr val="96693C"/>
                </a:solidFill>
                <a:latin typeface="Times New Roman"/>
                <a:cs typeface="Times New Roman"/>
              </a:rPr>
              <a:t> </a:t>
            </a:r>
            <a:r>
              <a:rPr sz="3000" spc="57" dirty="0">
                <a:solidFill>
                  <a:srgbClr val="96693C"/>
                </a:solidFill>
                <a:latin typeface="FBMWKP+Noto Sans Regular"/>
                <a:cs typeface="FBMWKP+Noto Sans Regular"/>
              </a:rPr>
              <a:t>фабрика</a:t>
            </a:r>
            <a:r>
              <a:rPr sz="3000" spc="57" dirty="0">
                <a:solidFill>
                  <a:srgbClr val="96693C"/>
                </a:solidFill>
                <a:latin typeface="Times New Roman"/>
                <a:cs typeface="Times New Roman"/>
              </a:rPr>
              <a:t> </a:t>
            </a:r>
            <a:r>
              <a:rPr sz="3000" spc="57" dirty="0">
                <a:solidFill>
                  <a:srgbClr val="96693C"/>
                </a:solidFill>
                <a:latin typeface="FBMWKP+Noto Sans Regular"/>
                <a:cs typeface="FBMWKP+Noto Sans Regular"/>
              </a:rPr>
              <a:t>может</a:t>
            </a:r>
            <a:r>
              <a:rPr sz="3000" spc="57" dirty="0">
                <a:solidFill>
                  <a:srgbClr val="96693C"/>
                </a:solidFill>
                <a:latin typeface="Times New Roman"/>
                <a:cs typeface="Times New Roman"/>
              </a:rPr>
              <a:t> </a:t>
            </a:r>
            <a:r>
              <a:rPr sz="3000" spc="57" dirty="0">
                <a:solidFill>
                  <a:srgbClr val="96693C"/>
                </a:solidFill>
                <a:latin typeface="FBMWKP+Noto Sans Regular"/>
                <a:cs typeface="FBMWKP+Noto Sans Regular"/>
              </a:rPr>
              <a:t>сделать</a:t>
            </a:r>
            <a:r>
              <a:rPr sz="3000" spc="57" dirty="0">
                <a:solidFill>
                  <a:srgbClr val="96693C"/>
                </a:solidFill>
                <a:latin typeface="Times New Roman"/>
                <a:cs typeface="Times New Roman"/>
              </a:rPr>
              <a:t> </a:t>
            </a:r>
            <a:r>
              <a:rPr sz="3000" spc="57" dirty="0">
                <a:solidFill>
                  <a:srgbClr val="96693C"/>
                </a:solidFill>
                <a:latin typeface="FBMWKP+Noto Sans Regular"/>
                <a:cs typeface="FBMWKP+Noto Sans Regular"/>
              </a:rPr>
              <a:t>следующее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754039" y="3295642"/>
            <a:ext cx="311962" cy="7924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940"/>
              </a:lnSpc>
              <a:spcBef>
                <a:spcPts val="0"/>
              </a:spcBef>
              <a:spcAft>
                <a:spcPts val="0"/>
              </a:spcAft>
            </a:pPr>
            <a:r>
              <a:rPr sz="3600" dirty="0">
                <a:solidFill>
                  <a:srgbClr val="96693C"/>
                </a:solidFill>
                <a:latin typeface="DQLHVO+Loubag Bold"/>
                <a:cs typeface="DQLHVO+Loubag Bold"/>
              </a:rPr>
              <a:t>1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3740366" y="3395462"/>
            <a:ext cx="11723239" cy="11525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500"/>
              </a:lnSpc>
              <a:spcBef>
                <a:spcPts val="0"/>
              </a:spcBef>
              <a:spcAft>
                <a:spcPts val="0"/>
              </a:spcAft>
            </a:pPr>
            <a:r>
              <a:rPr sz="3600" spc="130" dirty="0">
                <a:solidFill>
                  <a:srgbClr val="231F20"/>
                </a:solidFill>
                <a:latin typeface="WTQLJI+TT Commons Pro Regular"/>
                <a:cs typeface="WTQLJI+TT Commons Pro Regular"/>
              </a:rPr>
              <a:t>Улучшить качество своих продуктов, чтобы они были</a:t>
            </a:r>
          </a:p>
          <a:p>
            <a:pPr marL="0" marR="0">
              <a:lnSpc>
                <a:spcPts val="4275"/>
              </a:lnSpc>
              <a:spcBef>
                <a:spcPts val="0"/>
              </a:spcBef>
              <a:spcAft>
                <a:spcPts val="0"/>
              </a:spcAft>
            </a:pPr>
            <a:r>
              <a:rPr sz="3600" spc="130" dirty="0">
                <a:solidFill>
                  <a:srgbClr val="231F20"/>
                </a:solidFill>
                <a:latin typeface="WTQLJI+TT Commons Pro Regular"/>
                <a:cs typeface="WTQLJI+TT Commons Pro Regular"/>
              </a:rPr>
              <a:t>выше по сравнению </a:t>
            </a:r>
            <a:r>
              <a:rPr sz="3600" dirty="0">
                <a:solidFill>
                  <a:srgbClr val="231F20"/>
                </a:solidFill>
                <a:latin typeface="WTQLJI+TT Commons Pro Regular"/>
                <a:cs typeface="WTQLJI+TT Commons Pro Regular"/>
              </a:rPr>
              <a:t>с</a:t>
            </a:r>
            <a:r>
              <a:rPr sz="3600" spc="259" dirty="0">
                <a:solidFill>
                  <a:srgbClr val="231F20"/>
                </a:solidFill>
                <a:latin typeface="WTQLJI+TT Commons Pro Regular"/>
                <a:cs typeface="WTQLJI+TT Commons Pro Regular"/>
              </a:rPr>
              <a:t> </a:t>
            </a:r>
            <a:r>
              <a:rPr sz="3600" spc="130" dirty="0">
                <a:solidFill>
                  <a:srgbClr val="231F20"/>
                </a:solidFill>
                <a:latin typeface="WTQLJI+TT Commons Pro Regular"/>
                <a:cs typeface="WTQLJI+TT Commons Pro Regular"/>
              </a:rPr>
              <a:t>товарами-заменителями.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754039" y="4762493"/>
            <a:ext cx="482955" cy="22593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940"/>
              </a:lnSpc>
              <a:spcBef>
                <a:spcPts val="0"/>
              </a:spcBef>
              <a:spcAft>
                <a:spcPts val="0"/>
              </a:spcAft>
            </a:pPr>
            <a:r>
              <a:rPr sz="3600" dirty="0">
                <a:solidFill>
                  <a:srgbClr val="96693C"/>
                </a:solidFill>
                <a:latin typeface="DQLHVO+Loubag Bold"/>
                <a:cs typeface="DQLHVO+Loubag Bold"/>
              </a:rPr>
              <a:t>2</a:t>
            </a:r>
          </a:p>
          <a:p>
            <a:pPr marL="0" marR="0">
              <a:lnSpc>
                <a:spcPts val="5940"/>
              </a:lnSpc>
              <a:spcBef>
                <a:spcPts val="5660"/>
              </a:spcBef>
              <a:spcAft>
                <a:spcPts val="0"/>
              </a:spcAft>
            </a:pPr>
            <a:r>
              <a:rPr sz="3600" dirty="0">
                <a:solidFill>
                  <a:srgbClr val="96693C"/>
                </a:solidFill>
                <a:latin typeface="DQLHVO+Loubag Bold"/>
                <a:cs typeface="DQLHVO+Loubag Bold"/>
              </a:rPr>
              <a:t>3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3740366" y="4862315"/>
            <a:ext cx="12288339" cy="11525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500"/>
              </a:lnSpc>
              <a:spcBef>
                <a:spcPts val="0"/>
              </a:spcBef>
              <a:spcAft>
                <a:spcPts val="0"/>
              </a:spcAft>
            </a:pPr>
            <a:r>
              <a:rPr sz="3600" spc="130" dirty="0">
                <a:solidFill>
                  <a:srgbClr val="231F20"/>
                </a:solidFill>
                <a:latin typeface="WTQLJI+TT Commons Pro Regular"/>
                <a:cs typeface="WTQLJI+TT Commons Pro Regular"/>
              </a:rPr>
              <a:t>Снизить цены на свои продукты, чтобы они были более</a:t>
            </a:r>
          </a:p>
          <a:p>
            <a:pPr marL="0" marR="0">
              <a:lnSpc>
                <a:spcPts val="4275"/>
              </a:lnSpc>
              <a:spcBef>
                <a:spcPts val="0"/>
              </a:spcBef>
              <a:spcAft>
                <a:spcPts val="0"/>
              </a:spcAft>
            </a:pPr>
            <a:r>
              <a:rPr sz="3600" spc="130" dirty="0">
                <a:solidFill>
                  <a:srgbClr val="231F20"/>
                </a:solidFill>
                <a:latin typeface="WTQLJI+TT Commons Pro Regular"/>
                <a:cs typeface="WTQLJI+TT Commons Pro Regular"/>
              </a:rPr>
              <a:t>доступны для покупателей, чем товары-заменители.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3740366" y="6329165"/>
            <a:ext cx="10740257" cy="11525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500"/>
              </a:lnSpc>
              <a:spcBef>
                <a:spcPts val="0"/>
              </a:spcBef>
              <a:spcAft>
                <a:spcPts val="0"/>
              </a:spcAft>
            </a:pPr>
            <a:r>
              <a:rPr sz="3600" spc="130" dirty="0">
                <a:solidFill>
                  <a:srgbClr val="231F20"/>
                </a:solidFill>
                <a:latin typeface="WTQLJI+TT Commons Pro Regular"/>
                <a:cs typeface="WTQLJI+TT Commons Pro Regular"/>
              </a:rPr>
              <a:t>Создать новые продукты, которые не могут быть</a:t>
            </a:r>
          </a:p>
          <a:p>
            <a:pPr marL="0" marR="0">
              <a:lnSpc>
                <a:spcPts val="4275"/>
              </a:lnSpc>
              <a:spcBef>
                <a:spcPts val="0"/>
              </a:spcBef>
              <a:spcAft>
                <a:spcPts val="0"/>
              </a:spcAft>
            </a:pPr>
            <a:r>
              <a:rPr sz="3600" spc="130" dirty="0">
                <a:solidFill>
                  <a:srgbClr val="231F20"/>
                </a:solidFill>
                <a:latin typeface="WTQLJI+TT Commons Pro Regular"/>
                <a:cs typeface="WTQLJI+TT Commons Pro Regular"/>
              </a:rPr>
              <a:t>заменены аналогами на рынке.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8288000" cy="10274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754039" y="1002349"/>
            <a:ext cx="12887323" cy="11239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950"/>
              </a:lnSpc>
              <a:spcBef>
                <a:spcPts val="0"/>
              </a:spcBef>
              <a:spcAft>
                <a:spcPts val="0"/>
              </a:spcAft>
            </a:pPr>
            <a:r>
              <a:rPr sz="3000" spc="57" dirty="0">
                <a:solidFill>
                  <a:srgbClr val="96693C"/>
                </a:solidFill>
                <a:latin typeface="FBMWKP+Noto Sans Regular"/>
                <a:cs typeface="FBMWKP+Noto Sans Regular"/>
              </a:rPr>
              <a:t>Чтобы</a:t>
            </a:r>
            <a:r>
              <a:rPr sz="3000" spc="57" dirty="0">
                <a:solidFill>
                  <a:srgbClr val="96693C"/>
                </a:solidFill>
                <a:latin typeface="Times New Roman"/>
                <a:cs typeface="Times New Roman"/>
              </a:rPr>
              <a:t> </a:t>
            </a:r>
            <a:r>
              <a:rPr sz="3000" spc="57" dirty="0">
                <a:solidFill>
                  <a:srgbClr val="96693C"/>
                </a:solidFill>
                <a:latin typeface="FBMWKP+Noto Sans Regular"/>
                <a:cs typeface="FBMWKP+Noto Sans Regular"/>
              </a:rPr>
              <a:t>уменьшить</a:t>
            </a:r>
            <a:r>
              <a:rPr sz="3000" spc="57" dirty="0">
                <a:solidFill>
                  <a:srgbClr val="96693C"/>
                </a:solidFill>
                <a:latin typeface="Times New Roman"/>
                <a:cs typeface="Times New Roman"/>
              </a:rPr>
              <a:t> </a:t>
            </a:r>
            <a:r>
              <a:rPr sz="3000" spc="57" dirty="0">
                <a:solidFill>
                  <a:srgbClr val="96693C"/>
                </a:solidFill>
                <a:latin typeface="FBMWKP+Noto Sans Regular"/>
                <a:cs typeface="FBMWKP+Noto Sans Regular"/>
              </a:rPr>
              <a:t>угрозу</a:t>
            </a:r>
            <a:r>
              <a:rPr sz="3000" spc="57" dirty="0">
                <a:solidFill>
                  <a:srgbClr val="96693C"/>
                </a:solidFill>
                <a:latin typeface="Times New Roman"/>
                <a:cs typeface="Times New Roman"/>
              </a:rPr>
              <a:t> </a:t>
            </a:r>
            <a:r>
              <a:rPr sz="3000" spc="57" dirty="0">
                <a:solidFill>
                  <a:srgbClr val="96693C"/>
                </a:solidFill>
                <a:latin typeface="FBMWKP+Noto Sans Regular"/>
                <a:cs typeface="FBMWKP+Noto Sans Regular"/>
              </a:rPr>
              <a:t>внутриотраслевой</a:t>
            </a:r>
            <a:r>
              <a:rPr sz="3000" spc="57" dirty="0">
                <a:solidFill>
                  <a:srgbClr val="96693C"/>
                </a:solidFill>
                <a:latin typeface="Times New Roman"/>
                <a:cs typeface="Times New Roman"/>
              </a:rPr>
              <a:t> </a:t>
            </a:r>
            <a:r>
              <a:rPr sz="3000" spc="57" dirty="0">
                <a:solidFill>
                  <a:srgbClr val="96693C"/>
                </a:solidFill>
                <a:latin typeface="FBMWKP+Noto Sans Regular"/>
                <a:cs typeface="FBMWKP+Noto Sans Regular"/>
              </a:rPr>
              <a:t>конкуренции</a:t>
            </a:r>
            <a:r>
              <a:rPr sz="3000" dirty="0">
                <a:solidFill>
                  <a:srgbClr val="96693C"/>
                </a:solidFill>
                <a:latin typeface="KJHJLT+Loubag Regular"/>
                <a:cs typeface="KJHJLT+Loubag Regular"/>
              </a:rPr>
              <a:t>,</a:t>
            </a:r>
            <a:r>
              <a:rPr sz="3000" spc="114" dirty="0">
                <a:solidFill>
                  <a:srgbClr val="96693C"/>
                </a:solidFill>
                <a:latin typeface="KJHJLT+Loubag Regular"/>
                <a:cs typeface="KJHJLT+Loubag Regular"/>
              </a:rPr>
              <a:t> </a:t>
            </a:r>
            <a:r>
              <a:rPr sz="3000" spc="57" dirty="0">
                <a:solidFill>
                  <a:srgbClr val="96693C"/>
                </a:solidFill>
                <a:latin typeface="FBMWKP+Noto Sans Regular"/>
                <a:cs typeface="FBMWKP+Noto Sans Regular"/>
              </a:rPr>
              <a:t>может</a:t>
            </a:r>
          </a:p>
          <a:p>
            <a:pPr marL="0" marR="0">
              <a:lnSpc>
                <a:spcPts val="3600"/>
              </a:lnSpc>
              <a:spcBef>
                <a:spcPts val="50"/>
              </a:spcBef>
              <a:spcAft>
                <a:spcPts val="0"/>
              </a:spcAft>
            </a:pPr>
            <a:r>
              <a:rPr sz="3000" spc="57" dirty="0">
                <a:solidFill>
                  <a:srgbClr val="96693C"/>
                </a:solidFill>
                <a:latin typeface="FBMWKP+Noto Sans Regular"/>
                <a:cs typeface="FBMWKP+Noto Sans Regular"/>
              </a:rPr>
              <a:t>сделать</a:t>
            </a:r>
            <a:r>
              <a:rPr sz="3000" spc="57" dirty="0">
                <a:solidFill>
                  <a:srgbClr val="96693C"/>
                </a:solidFill>
                <a:latin typeface="Times New Roman"/>
                <a:cs typeface="Times New Roman"/>
              </a:rPr>
              <a:t> </a:t>
            </a:r>
            <a:r>
              <a:rPr sz="3000" spc="57" dirty="0">
                <a:solidFill>
                  <a:srgbClr val="96693C"/>
                </a:solidFill>
                <a:latin typeface="FBMWKP+Noto Sans Regular"/>
                <a:cs typeface="FBMWKP+Noto Sans Regular"/>
              </a:rPr>
              <a:t>следующее</a:t>
            </a:r>
            <a:r>
              <a:rPr sz="3000" dirty="0">
                <a:solidFill>
                  <a:srgbClr val="96693C"/>
                </a:solidFill>
                <a:latin typeface="KJHJLT+Loubag Regular"/>
                <a:cs typeface="KJHJLT+Loubag Regular"/>
              </a:rPr>
              <a:t>: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754039" y="3295639"/>
            <a:ext cx="311962" cy="7924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940"/>
              </a:lnSpc>
              <a:spcBef>
                <a:spcPts val="0"/>
              </a:spcBef>
              <a:spcAft>
                <a:spcPts val="0"/>
              </a:spcAft>
            </a:pPr>
            <a:r>
              <a:rPr sz="3600" dirty="0">
                <a:solidFill>
                  <a:srgbClr val="96693C"/>
                </a:solidFill>
                <a:latin typeface="DQLHVO+Loubag Bold"/>
                <a:cs typeface="DQLHVO+Loubag Bold"/>
              </a:rPr>
              <a:t>1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3740366" y="3395461"/>
            <a:ext cx="8126440" cy="609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500"/>
              </a:lnSpc>
              <a:spcBef>
                <a:spcPts val="0"/>
              </a:spcBef>
              <a:spcAft>
                <a:spcPts val="0"/>
              </a:spcAft>
            </a:pPr>
            <a:r>
              <a:rPr sz="3600" spc="130" dirty="0">
                <a:solidFill>
                  <a:srgbClr val="231F20"/>
                </a:solidFill>
                <a:latin typeface="WTQLJI+TT Commons Pro Regular"/>
                <a:cs typeface="WTQLJI+TT Commons Pro Regular"/>
              </a:rPr>
              <a:t>Улучшить качество своих продуктов.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754039" y="4762492"/>
            <a:ext cx="482955" cy="7924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940"/>
              </a:lnSpc>
              <a:spcBef>
                <a:spcPts val="0"/>
              </a:spcBef>
              <a:spcAft>
                <a:spcPts val="0"/>
              </a:spcAft>
            </a:pPr>
            <a:r>
              <a:rPr sz="3600" dirty="0">
                <a:solidFill>
                  <a:srgbClr val="96693C"/>
                </a:solidFill>
                <a:latin typeface="DQLHVO+Loubag Bold"/>
                <a:cs typeface="DQLHVO+Loubag Bold"/>
              </a:rPr>
              <a:t>2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3740366" y="4862314"/>
            <a:ext cx="11166367" cy="11525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500"/>
              </a:lnSpc>
              <a:spcBef>
                <a:spcPts val="0"/>
              </a:spcBef>
              <a:spcAft>
                <a:spcPts val="0"/>
              </a:spcAft>
            </a:pPr>
            <a:r>
              <a:rPr sz="3600" spc="130" dirty="0">
                <a:solidFill>
                  <a:srgbClr val="231F20"/>
                </a:solidFill>
                <a:latin typeface="WTQLJI+TT Commons Pro Regular"/>
                <a:cs typeface="WTQLJI+TT Commons Pro Regular"/>
              </a:rPr>
              <a:t>Развивать сильные отношения </a:t>
            </a:r>
            <a:r>
              <a:rPr sz="3600" dirty="0">
                <a:solidFill>
                  <a:srgbClr val="231F20"/>
                </a:solidFill>
                <a:latin typeface="WTQLJI+TT Commons Pro Regular"/>
                <a:cs typeface="WTQLJI+TT Commons Pro Regular"/>
              </a:rPr>
              <a:t>с</a:t>
            </a:r>
            <a:r>
              <a:rPr sz="3600" spc="259" dirty="0">
                <a:solidFill>
                  <a:srgbClr val="231F20"/>
                </a:solidFill>
                <a:latin typeface="WTQLJI+TT Commons Pro Regular"/>
                <a:cs typeface="WTQLJI+TT Commons Pro Regular"/>
              </a:rPr>
              <a:t> </a:t>
            </a:r>
            <a:r>
              <a:rPr sz="3600" spc="130" dirty="0">
                <a:solidFill>
                  <a:srgbClr val="231F20"/>
                </a:solidFill>
                <a:latin typeface="WTQLJI+TT Commons Pro Regular"/>
                <a:cs typeface="WTQLJI+TT Commons Pro Regular"/>
              </a:rPr>
              <a:t>клиентами, чтобы</a:t>
            </a:r>
          </a:p>
          <a:p>
            <a:pPr marL="0" marR="0">
              <a:lnSpc>
                <a:spcPts val="4275"/>
              </a:lnSpc>
              <a:spcBef>
                <a:spcPts val="0"/>
              </a:spcBef>
              <a:spcAft>
                <a:spcPts val="0"/>
              </a:spcAft>
            </a:pPr>
            <a:r>
              <a:rPr sz="3600" spc="130" dirty="0">
                <a:solidFill>
                  <a:srgbClr val="231F20"/>
                </a:solidFill>
                <a:latin typeface="WTQLJI+TT Commons Pro Regular"/>
                <a:cs typeface="WTQLJI+TT Commons Pro Regular"/>
              </a:rPr>
              <a:t>удерживать их от перехода </a:t>
            </a:r>
            <a:r>
              <a:rPr sz="3600" dirty="0">
                <a:solidFill>
                  <a:srgbClr val="231F20"/>
                </a:solidFill>
                <a:latin typeface="WTQLJI+TT Commons Pro Regular"/>
                <a:cs typeface="WTQLJI+TT Commons Pro Regular"/>
              </a:rPr>
              <a:t>к</a:t>
            </a:r>
            <a:r>
              <a:rPr sz="3600" spc="259" dirty="0">
                <a:solidFill>
                  <a:srgbClr val="231F20"/>
                </a:solidFill>
                <a:latin typeface="WTQLJI+TT Commons Pro Regular"/>
                <a:cs typeface="WTQLJI+TT Commons Pro Regular"/>
              </a:rPr>
              <a:t> </a:t>
            </a:r>
            <a:r>
              <a:rPr sz="3600" spc="130" dirty="0">
                <a:solidFill>
                  <a:srgbClr val="231F20"/>
                </a:solidFill>
                <a:latin typeface="WTQLJI+TT Commons Pro Regular"/>
                <a:cs typeface="WTQLJI+TT Commons Pro Regular"/>
              </a:rPr>
              <a:t>конкурентам.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8288000" cy="10274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754039" y="1002352"/>
            <a:ext cx="13231369" cy="11239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950"/>
              </a:lnSpc>
              <a:spcBef>
                <a:spcPts val="0"/>
              </a:spcBef>
              <a:spcAft>
                <a:spcPts val="0"/>
              </a:spcAft>
            </a:pPr>
            <a:r>
              <a:rPr sz="3000" spc="57" dirty="0">
                <a:solidFill>
                  <a:srgbClr val="96693C"/>
                </a:solidFill>
                <a:latin typeface="FBMWKP+Noto Sans Regular"/>
                <a:cs typeface="FBMWKP+Noto Sans Regular"/>
              </a:rPr>
              <a:t>Чтобы</a:t>
            </a:r>
            <a:r>
              <a:rPr sz="3000" spc="57" dirty="0">
                <a:solidFill>
                  <a:srgbClr val="96693C"/>
                </a:solidFill>
                <a:latin typeface="Times New Roman"/>
                <a:cs typeface="Times New Roman"/>
              </a:rPr>
              <a:t> </a:t>
            </a:r>
            <a:r>
              <a:rPr sz="3000" spc="57" dirty="0">
                <a:solidFill>
                  <a:srgbClr val="96693C"/>
                </a:solidFill>
                <a:latin typeface="FBMWKP+Noto Sans Regular"/>
                <a:cs typeface="FBMWKP+Noto Sans Regular"/>
              </a:rPr>
              <a:t>уменьшить</a:t>
            </a:r>
            <a:r>
              <a:rPr sz="3000" spc="57" dirty="0">
                <a:solidFill>
                  <a:srgbClr val="96693C"/>
                </a:solidFill>
                <a:latin typeface="Times New Roman"/>
                <a:cs typeface="Times New Roman"/>
              </a:rPr>
              <a:t> </a:t>
            </a:r>
            <a:r>
              <a:rPr sz="3000" spc="57" dirty="0">
                <a:solidFill>
                  <a:srgbClr val="96693C"/>
                </a:solidFill>
                <a:latin typeface="FBMWKP+Noto Sans Regular"/>
                <a:cs typeface="FBMWKP+Noto Sans Regular"/>
              </a:rPr>
              <a:t>угрозу</a:t>
            </a:r>
            <a:r>
              <a:rPr sz="3000" spc="57" dirty="0">
                <a:solidFill>
                  <a:srgbClr val="96693C"/>
                </a:solidFill>
                <a:latin typeface="Times New Roman"/>
                <a:cs typeface="Times New Roman"/>
              </a:rPr>
              <a:t> </a:t>
            </a:r>
            <a:r>
              <a:rPr sz="3000" spc="57" dirty="0">
                <a:solidFill>
                  <a:srgbClr val="96693C"/>
                </a:solidFill>
                <a:latin typeface="FBMWKP+Noto Sans Regular"/>
                <a:cs typeface="FBMWKP+Noto Sans Regular"/>
              </a:rPr>
              <a:t>со</a:t>
            </a:r>
            <a:r>
              <a:rPr sz="3000" spc="57" dirty="0">
                <a:solidFill>
                  <a:srgbClr val="96693C"/>
                </a:solidFill>
                <a:latin typeface="Times New Roman"/>
                <a:cs typeface="Times New Roman"/>
              </a:rPr>
              <a:t> </a:t>
            </a:r>
            <a:r>
              <a:rPr sz="3000" spc="57" dirty="0">
                <a:solidFill>
                  <a:srgbClr val="96693C"/>
                </a:solidFill>
                <a:latin typeface="FBMWKP+Noto Sans Regular"/>
                <a:cs typeface="FBMWKP+Noto Sans Regular"/>
              </a:rPr>
              <a:t>стороны</a:t>
            </a:r>
            <a:r>
              <a:rPr sz="3000" spc="57" dirty="0">
                <a:solidFill>
                  <a:srgbClr val="96693C"/>
                </a:solidFill>
                <a:latin typeface="Times New Roman"/>
                <a:cs typeface="Times New Roman"/>
              </a:rPr>
              <a:t> </a:t>
            </a:r>
            <a:r>
              <a:rPr sz="3000" spc="57" dirty="0">
                <a:solidFill>
                  <a:srgbClr val="96693C"/>
                </a:solidFill>
                <a:latin typeface="FBMWKP+Noto Sans Regular"/>
                <a:cs typeface="FBMWKP+Noto Sans Regular"/>
              </a:rPr>
              <a:t>новых</a:t>
            </a:r>
            <a:r>
              <a:rPr sz="3000" spc="57" dirty="0">
                <a:solidFill>
                  <a:srgbClr val="96693C"/>
                </a:solidFill>
                <a:latin typeface="Times New Roman"/>
                <a:cs typeface="Times New Roman"/>
              </a:rPr>
              <a:t> </a:t>
            </a:r>
            <a:r>
              <a:rPr sz="3000" spc="57" dirty="0">
                <a:solidFill>
                  <a:srgbClr val="96693C"/>
                </a:solidFill>
                <a:latin typeface="FBMWKP+Noto Sans Regular"/>
                <a:cs typeface="FBMWKP+Noto Sans Regular"/>
              </a:rPr>
              <a:t>игроков</a:t>
            </a:r>
            <a:r>
              <a:rPr sz="3000" dirty="0">
                <a:solidFill>
                  <a:srgbClr val="96693C"/>
                </a:solidFill>
                <a:latin typeface="KJHJLT+Loubag Regular"/>
                <a:cs typeface="KJHJLT+Loubag Regular"/>
              </a:rPr>
              <a:t>,</a:t>
            </a:r>
            <a:r>
              <a:rPr sz="3000" spc="114" dirty="0">
                <a:solidFill>
                  <a:srgbClr val="96693C"/>
                </a:solidFill>
                <a:latin typeface="KJHJLT+Loubag Regular"/>
                <a:cs typeface="KJHJLT+Loubag Regular"/>
              </a:rPr>
              <a:t> </a:t>
            </a:r>
            <a:r>
              <a:rPr sz="3000" spc="57" dirty="0">
                <a:solidFill>
                  <a:srgbClr val="96693C"/>
                </a:solidFill>
                <a:latin typeface="FBMWKP+Noto Sans Regular"/>
                <a:cs typeface="FBMWKP+Noto Sans Regular"/>
              </a:rPr>
              <a:t>кондитерская</a:t>
            </a:r>
          </a:p>
          <a:p>
            <a:pPr marL="0" marR="0">
              <a:lnSpc>
                <a:spcPts val="3600"/>
              </a:lnSpc>
              <a:spcBef>
                <a:spcPts val="50"/>
              </a:spcBef>
              <a:spcAft>
                <a:spcPts val="0"/>
              </a:spcAft>
            </a:pPr>
            <a:r>
              <a:rPr sz="3000" spc="57" dirty="0">
                <a:solidFill>
                  <a:srgbClr val="96693C"/>
                </a:solidFill>
                <a:latin typeface="FBMWKP+Noto Sans Regular"/>
                <a:cs typeface="FBMWKP+Noto Sans Regular"/>
              </a:rPr>
              <a:t>фабрика</a:t>
            </a:r>
            <a:r>
              <a:rPr sz="3000" spc="57" dirty="0">
                <a:solidFill>
                  <a:srgbClr val="96693C"/>
                </a:solidFill>
                <a:latin typeface="Times New Roman"/>
                <a:cs typeface="Times New Roman"/>
              </a:rPr>
              <a:t> </a:t>
            </a:r>
            <a:r>
              <a:rPr sz="3000" spc="57" dirty="0">
                <a:solidFill>
                  <a:srgbClr val="96693C"/>
                </a:solidFill>
                <a:latin typeface="FBMWKP+Noto Sans Regular"/>
                <a:cs typeface="FBMWKP+Noto Sans Regular"/>
              </a:rPr>
              <a:t>может</a:t>
            </a:r>
            <a:r>
              <a:rPr sz="3000" spc="57" dirty="0">
                <a:solidFill>
                  <a:srgbClr val="96693C"/>
                </a:solidFill>
                <a:latin typeface="Times New Roman"/>
                <a:cs typeface="Times New Roman"/>
              </a:rPr>
              <a:t> </a:t>
            </a:r>
            <a:r>
              <a:rPr sz="3000" spc="57" dirty="0">
                <a:solidFill>
                  <a:srgbClr val="96693C"/>
                </a:solidFill>
                <a:latin typeface="FBMWKP+Noto Sans Regular"/>
                <a:cs typeface="FBMWKP+Noto Sans Regular"/>
              </a:rPr>
              <a:t>сделать</a:t>
            </a:r>
            <a:r>
              <a:rPr sz="3000" spc="57" dirty="0">
                <a:solidFill>
                  <a:srgbClr val="96693C"/>
                </a:solidFill>
                <a:latin typeface="Times New Roman"/>
                <a:cs typeface="Times New Roman"/>
              </a:rPr>
              <a:t> </a:t>
            </a:r>
            <a:r>
              <a:rPr sz="3000" spc="57" dirty="0">
                <a:solidFill>
                  <a:srgbClr val="96693C"/>
                </a:solidFill>
                <a:latin typeface="FBMWKP+Noto Sans Regular"/>
                <a:cs typeface="FBMWKP+Noto Sans Regular"/>
              </a:rPr>
              <a:t>следующее</a:t>
            </a:r>
            <a:r>
              <a:rPr sz="3000" dirty="0">
                <a:solidFill>
                  <a:srgbClr val="96693C"/>
                </a:solidFill>
                <a:latin typeface="KJHJLT+Loubag Regular"/>
                <a:cs typeface="KJHJLT+Loubag Regular"/>
              </a:rPr>
              <a:t>: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754039" y="3295645"/>
            <a:ext cx="311962" cy="7924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940"/>
              </a:lnSpc>
              <a:spcBef>
                <a:spcPts val="0"/>
              </a:spcBef>
              <a:spcAft>
                <a:spcPts val="0"/>
              </a:spcAft>
            </a:pPr>
            <a:r>
              <a:rPr sz="3600" dirty="0">
                <a:solidFill>
                  <a:srgbClr val="96693C"/>
                </a:solidFill>
                <a:latin typeface="DQLHVO+Loubag Bold"/>
                <a:cs typeface="DQLHVO+Loubag Bold"/>
              </a:rPr>
              <a:t>1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3740366" y="3395467"/>
            <a:ext cx="11141222" cy="11525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500"/>
              </a:lnSpc>
              <a:spcBef>
                <a:spcPts val="0"/>
              </a:spcBef>
              <a:spcAft>
                <a:spcPts val="0"/>
              </a:spcAft>
            </a:pPr>
            <a:r>
              <a:rPr sz="3600" spc="130" dirty="0">
                <a:solidFill>
                  <a:srgbClr val="231F20"/>
                </a:solidFill>
                <a:latin typeface="WTQLJI+TT Commons Pro Regular"/>
                <a:cs typeface="WTQLJI+TT Commons Pro Regular"/>
              </a:rPr>
              <a:t>Создать уникальный бренд, который будет трудно</a:t>
            </a:r>
          </a:p>
          <a:p>
            <a:pPr marL="0" marR="0">
              <a:lnSpc>
                <a:spcPts val="4275"/>
              </a:lnSpc>
              <a:spcBef>
                <a:spcPts val="0"/>
              </a:spcBef>
              <a:spcAft>
                <a:spcPts val="0"/>
              </a:spcAft>
            </a:pPr>
            <a:r>
              <a:rPr sz="3600" spc="130" dirty="0">
                <a:solidFill>
                  <a:srgbClr val="231F20"/>
                </a:solidFill>
                <a:latin typeface="WTQLJI+TT Commons Pro Regular"/>
                <a:cs typeface="WTQLJI+TT Commons Pro Regular"/>
              </a:rPr>
              <a:t>повторить другими игроками на рынке.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754039" y="4762495"/>
            <a:ext cx="482955" cy="7924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940"/>
              </a:lnSpc>
              <a:spcBef>
                <a:spcPts val="0"/>
              </a:spcBef>
              <a:spcAft>
                <a:spcPts val="0"/>
              </a:spcAft>
            </a:pPr>
            <a:r>
              <a:rPr sz="3600" dirty="0">
                <a:solidFill>
                  <a:srgbClr val="96693C"/>
                </a:solidFill>
                <a:latin typeface="DQLHVO+Loubag Bold"/>
                <a:cs typeface="DQLHVO+Loubag Bold"/>
              </a:rPr>
              <a:t>2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3740366" y="4862317"/>
            <a:ext cx="12306629" cy="11525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500"/>
              </a:lnSpc>
              <a:spcBef>
                <a:spcPts val="0"/>
              </a:spcBef>
              <a:spcAft>
                <a:spcPts val="0"/>
              </a:spcAft>
            </a:pPr>
            <a:r>
              <a:rPr sz="3600" spc="130" dirty="0">
                <a:solidFill>
                  <a:srgbClr val="231F20"/>
                </a:solidFill>
                <a:latin typeface="WTQLJI+TT Commons Pro Regular"/>
                <a:cs typeface="WTQLJI+TT Commons Pro Regular"/>
              </a:rPr>
              <a:t>Развивать сильные отношения </a:t>
            </a:r>
            <a:r>
              <a:rPr sz="3600" dirty="0">
                <a:solidFill>
                  <a:srgbClr val="231F20"/>
                </a:solidFill>
                <a:latin typeface="WTQLJI+TT Commons Pro Regular"/>
                <a:cs typeface="WTQLJI+TT Commons Pro Regular"/>
              </a:rPr>
              <a:t>с</a:t>
            </a:r>
            <a:r>
              <a:rPr sz="3600" spc="259" dirty="0">
                <a:solidFill>
                  <a:srgbClr val="231F20"/>
                </a:solidFill>
                <a:latin typeface="WTQLJI+TT Commons Pro Regular"/>
                <a:cs typeface="WTQLJI+TT Commons Pro Regular"/>
              </a:rPr>
              <a:t> </a:t>
            </a:r>
            <a:r>
              <a:rPr sz="3600" spc="130" dirty="0">
                <a:solidFill>
                  <a:srgbClr val="231F20"/>
                </a:solidFill>
                <a:latin typeface="WTQLJI+TT Commons Pro Regular"/>
                <a:cs typeface="WTQLJI+TT Commons Pro Regular"/>
              </a:rPr>
              <a:t>текущими клиентами </a:t>
            </a:r>
            <a:r>
              <a:rPr sz="3600" dirty="0">
                <a:solidFill>
                  <a:srgbClr val="231F20"/>
                </a:solidFill>
                <a:latin typeface="WTQLJI+TT Commons Pro Regular"/>
                <a:cs typeface="WTQLJI+TT Commons Pro Regular"/>
              </a:rPr>
              <a:t>и</a:t>
            </a:r>
          </a:p>
          <a:p>
            <a:pPr marL="0" marR="0">
              <a:lnSpc>
                <a:spcPts val="4275"/>
              </a:lnSpc>
              <a:spcBef>
                <a:spcPts val="0"/>
              </a:spcBef>
              <a:spcAft>
                <a:spcPts val="0"/>
              </a:spcAft>
            </a:pPr>
            <a:r>
              <a:rPr sz="3600" spc="130" dirty="0">
                <a:solidFill>
                  <a:srgbClr val="231F20"/>
                </a:solidFill>
                <a:latin typeface="WTQLJI+TT Commons Pro Regular"/>
                <a:cs typeface="WTQLJI+TT Commons Pro Regular"/>
              </a:rPr>
              <a:t>привлекать новых клиентов.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8288000" cy="10274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754039" y="1002347"/>
            <a:ext cx="13083158" cy="11239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950"/>
              </a:lnSpc>
              <a:spcBef>
                <a:spcPts val="0"/>
              </a:spcBef>
              <a:spcAft>
                <a:spcPts val="0"/>
              </a:spcAft>
            </a:pPr>
            <a:r>
              <a:rPr sz="3000" spc="57" dirty="0">
                <a:solidFill>
                  <a:srgbClr val="96693C"/>
                </a:solidFill>
                <a:latin typeface="HVUDPN+Noto Sans Regular"/>
                <a:cs typeface="HVUDPN+Noto Sans Regular"/>
              </a:rPr>
              <a:t>Чтобы</a:t>
            </a:r>
            <a:r>
              <a:rPr sz="3000" spc="57" dirty="0">
                <a:solidFill>
                  <a:srgbClr val="96693C"/>
                </a:solidFill>
                <a:latin typeface="Times New Roman"/>
                <a:cs typeface="Times New Roman"/>
              </a:rPr>
              <a:t> </a:t>
            </a:r>
            <a:r>
              <a:rPr sz="3000" spc="57" dirty="0">
                <a:solidFill>
                  <a:srgbClr val="96693C"/>
                </a:solidFill>
                <a:latin typeface="HVUDPN+Noto Sans Regular"/>
                <a:cs typeface="HVUDPN+Noto Sans Regular"/>
              </a:rPr>
              <a:t>уменьшить</a:t>
            </a:r>
            <a:r>
              <a:rPr sz="3000" spc="57" dirty="0">
                <a:solidFill>
                  <a:srgbClr val="96693C"/>
                </a:solidFill>
                <a:latin typeface="Times New Roman"/>
                <a:cs typeface="Times New Roman"/>
              </a:rPr>
              <a:t> </a:t>
            </a:r>
            <a:r>
              <a:rPr sz="3000" spc="57" dirty="0">
                <a:solidFill>
                  <a:srgbClr val="96693C"/>
                </a:solidFill>
                <a:latin typeface="HVUDPN+Noto Sans Regular"/>
                <a:cs typeface="HVUDPN+Noto Sans Regular"/>
              </a:rPr>
              <a:t>угрозу</a:t>
            </a:r>
            <a:r>
              <a:rPr sz="3000" spc="57" dirty="0">
                <a:solidFill>
                  <a:srgbClr val="96693C"/>
                </a:solidFill>
                <a:latin typeface="Times New Roman"/>
                <a:cs typeface="Times New Roman"/>
              </a:rPr>
              <a:t> </a:t>
            </a:r>
            <a:r>
              <a:rPr sz="3000" spc="57" dirty="0">
                <a:solidFill>
                  <a:srgbClr val="96693C"/>
                </a:solidFill>
                <a:latin typeface="HVUDPN+Noto Sans Regular"/>
                <a:cs typeface="HVUDPN+Noto Sans Regular"/>
              </a:rPr>
              <a:t>потери</a:t>
            </a:r>
            <a:r>
              <a:rPr sz="3000" spc="57" dirty="0">
                <a:solidFill>
                  <a:srgbClr val="96693C"/>
                </a:solidFill>
                <a:latin typeface="Times New Roman"/>
                <a:cs typeface="Times New Roman"/>
              </a:rPr>
              <a:t> </a:t>
            </a:r>
            <a:r>
              <a:rPr sz="3000" spc="57" dirty="0">
                <a:solidFill>
                  <a:srgbClr val="96693C"/>
                </a:solidFill>
                <a:latin typeface="HVUDPN+Noto Sans Regular"/>
                <a:cs typeface="HVUDPN+Noto Sans Regular"/>
              </a:rPr>
              <a:t>текущих</a:t>
            </a:r>
            <a:r>
              <a:rPr sz="3000" spc="57" dirty="0">
                <a:solidFill>
                  <a:srgbClr val="96693C"/>
                </a:solidFill>
                <a:latin typeface="Times New Roman"/>
                <a:cs typeface="Times New Roman"/>
              </a:rPr>
              <a:t> </a:t>
            </a:r>
            <a:r>
              <a:rPr sz="3000" spc="57" dirty="0">
                <a:solidFill>
                  <a:srgbClr val="96693C"/>
                </a:solidFill>
                <a:latin typeface="HVUDPN+Noto Sans Regular"/>
                <a:cs typeface="HVUDPN+Noto Sans Regular"/>
              </a:rPr>
              <a:t>клиентов</a:t>
            </a:r>
            <a:r>
              <a:rPr sz="3000" dirty="0">
                <a:solidFill>
                  <a:srgbClr val="96693C"/>
                </a:solidFill>
                <a:latin typeface="OPUCSN+Loubag Regular"/>
                <a:cs typeface="OPUCSN+Loubag Regular"/>
              </a:rPr>
              <a:t>,</a:t>
            </a:r>
            <a:r>
              <a:rPr sz="3000" spc="114" dirty="0">
                <a:solidFill>
                  <a:srgbClr val="96693C"/>
                </a:solidFill>
                <a:latin typeface="OPUCSN+Loubag Regular"/>
                <a:cs typeface="OPUCSN+Loubag Regular"/>
              </a:rPr>
              <a:t> </a:t>
            </a:r>
            <a:r>
              <a:rPr sz="3000" spc="57" dirty="0">
                <a:solidFill>
                  <a:srgbClr val="96693C"/>
                </a:solidFill>
                <a:latin typeface="HVUDPN+Noto Sans Regular"/>
                <a:cs typeface="HVUDPN+Noto Sans Regular"/>
              </a:rPr>
              <a:t>кондитерская</a:t>
            </a:r>
          </a:p>
          <a:p>
            <a:pPr marL="0" marR="0">
              <a:lnSpc>
                <a:spcPts val="3600"/>
              </a:lnSpc>
              <a:spcBef>
                <a:spcPts val="50"/>
              </a:spcBef>
              <a:spcAft>
                <a:spcPts val="0"/>
              </a:spcAft>
            </a:pPr>
            <a:r>
              <a:rPr sz="3000" spc="57" dirty="0">
                <a:solidFill>
                  <a:srgbClr val="96693C"/>
                </a:solidFill>
                <a:latin typeface="HVUDPN+Noto Sans Regular"/>
                <a:cs typeface="HVUDPN+Noto Sans Regular"/>
              </a:rPr>
              <a:t>фабрика</a:t>
            </a:r>
            <a:r>
              <a:rPr sz="3000" spc="57" dirty="0">
                <a:solidFill>
                  <a:srgbClr val="96693C"/>
                </a:solidFill>
                <a:latin typeface="Times New Roman"/>
                <a:cs typeface="Times New Roman"/>
              </a:rPr>
              <a:t> </a:t>
            </a:r>
            <a:r>
              <a:rPr sz="3000" spc="57" dirty="0">
                <a:solidFill>
                  <a:srgbClr val="96693C"/>
                </a:solidFill>
                <a:latin typeface="HVUDPN+Noto Sans Regular"/>
                <a:cs typeface="HVUDPN+Noto Sans Regular"/>
              </a:rPr>
              <a:t>может</a:t>
            </a:r>
            <a:r>
              <a:rPr sz="3000" spc="57" dirty="0">
                <a:solidFill>
                  <a:srgbClr val="96693C"/>
                </a:solidFill>
                <a:latin typeface="Times New Roman"/>
                <a:cs typeface="Times New Roman"/>
              </a:rPr>
              <a:t> </a:t>
            </a:r>
            <a:r>
              <a:rPr sz="3000" spc="57" dirty="0">
                <a:solidFill>
                  <a:srgbClr val="96693C"/>
                </a:solidFill>
                <a:latin typeface="HVUDPN+Noto Sans Regular"/>
                <a:cs typeface="HVUDPN+Noto Sans Regular"/>
              </a:rPr>
              <a:t>сделать</a:t>
            </a:r>
            <a:r>
              <a:rPr sz="3000" spc="57" dirty="0">
                <a:solidFill>
                  <a:srgbClr val="96693C"/>
                </a:solidFill>
                <a:latin typeface="Times New Roman"/>
                <a:cs typeface="Times New Roman"/>
              </a:rPr>
              <a:t> </a:t>
            </a:r>
            <a:r>
              <a:rPr sz="3000" spc="57" dirty="0">
                <a:solidFill>
                  <a:srgbClr val="96693C"/>
                </a:solidFill>
                <a:latin typeface="HVUDPN+Noto Sans Regular"/>
                <a:cs typeface="HVUDPN+Noto Sans Regular"/>
              </a:rPr>
              <a:t>следующее</a:t>
            </a:r>
            <a:r>
              <a:rPr sz="3000" dirty="0">
                <a:solidFill>
                  <a:srgbClr val="96693C"/>
                </a:solidFill>
                <a:latin typeface="OPUCSN+Loubag Regular"/>
                <a:cs typeface="OPUCSN+Loubag Regular"/>
              </a:rPr>
              <a:t>: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754039" y="3295640"/>
            <a:ext cx="311962" cy="7924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940"/>
              </a:lnSpc>
              <a:spcBef>
                <a:spcPts val="0"/>
              </a:spcBef>
              <a:spcAft>
                <a:spcPts val="0"/>
              </a:spcAft>
            </a:pPr>
            <a:r>
              <a:rPr sz="3600" dirty="0">
                <a:solidFill>
                  <a:srgbClr val="96693C"/>
                </a:solidFill>
                <a:latin typeface="MVVDMP+Loubag Bold"/>
                <a:cs typeface="MVVDMP+Loubag Bold"/>
              </a:rPr>
              <a:t>1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3740366" y="3395462"/>
            <a:ext cx="9554735" cy="11525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500"/>
              </a:lnSpc>
              <a:spcBef>
                <a:spcPts val="0"/>
              </a:spcBef>
              <a:spcAft>
                <a:spcPts val="0"/>
              </a:spcAft>
            </a:pPr>
            <a:r>
              <a:rPr sz="3600" spc="130" dirty="0">
                <a:solidFill>
                  <a:srgbClr val="231F20"/>
                </a:solidFill>
                <a:latin typeface="HJLIJB+TT Commons Pro Regular"/>
                <a:cs typeface="HJLIJB+TT Commons Pro Regular"/>
              </a:rPr>
              <a:t>Улучшить качество своих продуктов, чтобы</a:t>
            </a:r>
          </a:p>
          <a:p>
            <a:pPr marL="0" marR="0">
              <a:lnSpc>
                <a:spcPts val="4275"/>
              </a:lnSpc>
              <a:spcBef>
                <a:spcPts val="0"/>
              </a:spcBef>
              <a:spcAft>
                <a:spcPts val="0"/>
              </a:spcAft>
            </a:pPr>
            <a:r>
              <a:rPr sz="3600" spc="130" dirty="0">
                <a:solidFill>
                  <a:srgbClr val="231F20"/>
                </a:solidFill>
                <a:latin typeface="HJLIJB+TT Commons Pro Regular"/>
                <a:cs typeface="HJLIJB+TT Commons Pro Regular"/>
              </a:rPr>
              <a:t>удовлетворять потребности клиентов.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754039" y="4762490"/>
            <a:ext cx="482955" cy="7924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940"/>
              </a:lnSpc>
              <a:spcBef>
                <a:spcPts val="0"/>
              </a:spcBef>
              <a:spcAft>
                <a:spcPts val="0"/>
              </a:spcAft>
            </a:pPr>
            <a:r>
              <a:rPr sz="3600" dirty="0">
                <a:solidFill>
                  <a:srgbClr val="96693C"/>
                </a:solidFill>
                <a:latin typeface="MVVDMP+Loubag Bold"/>
                <a:cs typeface="MVVDMP+Loubag Bold"/>
              </a:rPr>
              <a:t>2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3740366" y="4862313"/>
            <a:ext cx="11030121" cy="16954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500"/>
              </a:lnSpc>
              <a:spcBef>
                <a:spcPts val="0"/>
              </a:spcBef>
              <a:spcAft>
                <a:spcPts val="0"/>
              </a:spcAft>
            </a:pPr>
            <a:r>
              <a:rPr sz="3600" spc="130" dirty="0">
                <a:solidFill>
                  <a:srgbClr val="231F20"/>
                </a:solidFill>
                <a:latin typeface="HJLIJB+TT Commons Pro Regular"/>
                <a:cs typeface="HJLIJB+TT Commons Pro Regular"/>
              </a:rPr>
              <a:t>Предлагать клиентам различные преимущества </a:t>
            </a:r>
            <a:r>
              <a:rPr sz="3600" dirty="0">
                <a:solidFill>
                  <a:srgbClr val="231F20"/>
                </a:solidFill>
                <a:latin typeface="HJLIJB+TT Commons Pro Regular"/>
                <a:cs typeface="HJLIJB+TT Commons Pro Regular"/>
              </a:rPr>
              <a:t>и</a:t>
            </a:r>
          </a:p>
          <a:p>
            <a:pPr marL="0" marR="0">
              <a:lnSpc>
                <a:spcPts val="4275"/>
              </a:lnSpc>
              <a:spcBef>
                <a:spcPts val="0"/>
              </a:spcBef>
              <a:spcAft>
                <a:spcPts val="0"/>
              </a:spcAft>
            </a:pPr>
            <a:r>
              <a:rPr sz="3600" spc="130" dirty="0">
                <a:solidFill>
                  <a:srgbClr val="231F20"/>
                </a:solidFill>
                <a:latin typeface="HJLIJB+TT Commons Pro Regular"/>
                <a:cs typeface="HJLIJB+TT Commons Pro Regular"/>
              </a:rPr>
              <a:t>льготы, такие как скидки, бонусные программы </a:t>
            </a:r>
            <a:r>
              <a:rPr sz="3600" dirty="0">
                <a:solidFill>
                  <a:srgbClr val="231F20"/>
                </a:solidFill>
                <a:latin typeface="HJLIJB+TT Commons Pro Regular"/>
                <a:cs typeface="HJLIJB+TT Commons Pro Regular"/>
              </a:rPr>
              <a:t>и</a:t>
            </a:r>
          </a:p>
          <a:p>
            <a:pPr marL="0" marR="0">
              <a:lnSpc>
                <a:spcPts val="4275"/>
              </a:lnSpc>
              <a:spcBef>
                <a:spcPts val="0"/>
              </a:spcBef>
              <a:spcAft>
                <a:spcPts val="0"/>
              </a:spcAft>
            </a:pPr>
            <a:r>
              <a:rPr sz="3600" spc="130" dirty="0">
                <a:solidFill>
                  <a:srgbClr val="231F20"/>
                </a:solidFill>
                <a:latin typeface="HJLIJB+TT Commons Pro Regular"/>
                <a:cs typeface="HJLIJB+TT Commons Pro Regular"/>
              </a:rPr>
              <a:t>дополнительные услуги.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8288000" cy="10274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754039" y="1002348"/>
            <a:ext cx="13871449" cy="11239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950"/>
              </a:lnSpc>
              <a:spcBef>
                <a:spcPts val="0"/>
              </a:spcBef>
              <a:spcAft>
                <a:spcPts val="0"/>
              </a:spcAft>
            </a:pPr>
            <a:r>
              <a:rPr sz="3000" spc="57" dirty="0">
                <a:solidFill>
                  <a:srgbClr val="96693C"/>
                </a:solidFill>
                <a:latin typeface="HVUDPN+Noto Sans Regular"/>
                <a:cs typeface="HVUDPN+Noto Sans Regular"/>
              </a:rPr>
              <a:t>Чтобы</a:t>
            </a:r>
            <a:r>
              <a:rPr sz="3000" spc="57" dirty="0">
                <a:solidFill>
                  <a:srgbClr val="96693C"/>
                </a:solidFill>
                <a:latin typeface="Times New Roman"/>
                <a:cs typeface="Times New Roman"/>
              </a:rPr>
              <a:t> </a:t>
            </a:r>
            <a:r>
              <a:rPr sz="3000" spc="57" dirty="0">
                <a:solidFill>
                  <a:srgbClr val="96693C"/>
                </a:solidFill>
                <a:latin typeface="HVUDPN+Noto Sans Regular"/>
                <a:cs typeface="HVUDPN+Noto Sans Regular"/>
              </a:rPr>
              <a:t>уменьшить</a:t>
            </a:r>
            <a:r>
              <a:rPr sz="3000" spc="57" dirty="0">
                <a:solidFill>
                  <a:srgbClr val="96693C"/>
                </a:solidFill>
                <a:latin typeface="Times New Roman"/>
                <a:cs typeface="Times New Roman"/>
              </a:rPr>
              <a:t> </a:t>
            </a:r>
            <a:r>
              <a:rPr sz="3000" spc="57" dirty="0">
                <a:solidFill>
                  <a:srgbClr val="96693C"/>
                </a:solidFill>
                <a:latin typeface="HVUDPN+Noto Sans Regular"/>
                <a:cs typeface="HVUDPN+Noto Sans Regular"/>
              </a:rPr>
              <a:t>угрозу</a:t>
            </a:r>
            <a:r>
              <a:rPr sz="3000" spc="57" dirty="0">
                <a:solidFill>
                  <a:srgbClr val="96693C"/>
                </a:solidFill>
                <a:latin typeface="Times New Roman"/>
                <a:cs typeface="Times New Roman"/>
              </a:rPr>
              <a:t> </a:t>
            </a:r>
            <a:r>
              <a:rPr sz="3000" spc="57" dirty="0">
                <a:solidFill>
                  <a:srgbClr val="96693C"/>
                </a:solidFill>
                <a:latin typeface="HVUDPN+Noto Sans Regular"/>
                <a:cs typeface="HVUDPN+Noto Sans Regular"/>
              </a:rPr>
              <a:t>нестабильности</a:t>
            </a:r>
            <a:r>
              <a:rPr sz="3000" spc="57" dirty="0">
                <a:solidFill>
                  <a:srgbClr val="96693C"/>
                </a:solidFill>
                <a:latin typeface="Times New Roman"/>
                <a:cs typeface="Times New Roman"/>
              </a:rPr>
              <a:t> </a:t>
            </a:r>
            <a:r>
              <a:rPr sz="3000" spc="57" dirty="0">
                <a:solidFill>
                  <a:srgbClr val="96693C"/>
                </a:solidFill>
                <a:latin typeface="HVUDPN+Noto Sans Regular"/>
                <a:cs typeface="HVUDPN+Noto Sans Regular"/>
              </a:rPr>
              <a:t>поставщиков</a:t>
            </a:r>
            <a:r>
              <a:rPr sz="3000" dirty="0">
                <a:solidFill>
                  <a:srgbClr val="96693C"/>
                </a:solidFill>
                <a:latin typeface="OPUCSN+Loubag Regular"/>
                <a:cs typeface="OPUCSN+Loubag Regular"/>
              </a:rPr>
              <a:t>,</a:t>
            </a:r>
            <a:r>
              <a:rPr sz="3000" spc="114" dirty="0">
                <a:solidFill>
                  <a:srgbClr val="96693C"/>
                </a:solidFill>
                <a:latin typeface="OPUCSN+Loubag Regular"/>
                <a:cs typeface="OPUCSN+Loubag Regular"/>
              </a:rPr>
              <a:t> </a:t>
            </a:r>
            <a:r>
              <a:rPr sz="3000" spc="57" dirty="0">
                <a:solidFill>
                  <a:srgbClr val="96693C"/>
                </a:solidFill>
                <a:latin typeface="HVUDPN+Noto Sans Regular"/>
                <a:cs typeface="HVUDPN+Noto Sans Regular"/>
              </a:rPr>
              <a:t>кондитерская</a:t>
            </a:r>
          </a:p>
          <a:p>
            <a:pPr marL="0" marR="0">
              <a:lnSpc>
                <a:spcPts val="3600"/>
              </a:lnSpc>
              <a:spcBef>
                <a:spcPts val="50"/>
              </a:spcBef>
              <a:spcAft>
                <a:spcPts val="0"/>
              </a:spcAft>
            </a:pPr>
            <a:r>
              <a:rPr sz="3000" spc="57" dirty="0">
                <a:solidFill>
                  <a:srgbClr val="96693C"/>
                </a:solidFill>
                <a:latin typeface="HVUDPN+Noto Sans Regular"/>
                <a:cs typeface="HVUDPN+Noto Sans Regular"/>
              </a:rPr>
              <a:t>фабрика</a:t>
            </a:r>
            <a:r>
              <a:rPr sz="3000" spc="57" dirty="0">
                <a:solidFill>
                  <a:srgbClr val="96693C"/>
                </a:solidFill>
                <a:latin typeface="Times New Roman"/>
                <a:cs typeface="Times New Roman"/>
              </a:rPr>
              <a:t> </a:t>
            </a:r>
            <a:r>
              <a:rPr sz="3000" spc="57" dirty="0">
                <a:solidFill>
                  <a:srgbClr val="96693C"/>
                </a:solidFill>
                <a:latin typeface="HVUDPN+Noto Sans Regular"/>
                <a:cs typeface="HVUDPN+Noto Sans Regular"/>
              </a:rPr>
              <a:t>может</a:t>
            </a:r>
            <a:r>
              <a:rPr sz="3000" spc="57" dirty="0">
                <a:solidFill>
                  <a:srgbClr val="96693C"/>
                </a:solidFill>
                <a:latin typeface="Times New Roman"/>
                <a:cs typeface="Times New Roman"/>
              </a:rPr>
              <a:t> </a:t>
            </a:r>
            <a:r>
              <a:rPr sz="3000" spc="57" dirty="0">
                <a:solidFill>
                  <a:srgbClr val="96693C"/>
                </a:solidFill>
                <a:latin typeface="HVUDPN+Noto Sans Regular"/>
                <a:cs typeface="HVUDPN+Noto Sans Regular"/>
              </a:rPr>
              <a:t>сделать</a:t>
            </a:r>
            <a:r>
              <a:rPr sz="3000" spc="57" dirty="0">
                <a:solidFill>
                  <a:srgbClr val="96693C"/>
                </a:solidFill>
                <a:latin typeface="Times New Roman"/>
                <a:cs typeface="Times New Roman"/>
              </a:rPr>
              <a:t> </a:t>
            </a:r>
            <a:r>
              <a:rPr sz="3000" spc="57" dirty="0">
                <a:solidFill>
                  <a:srgbClr val="96693C"/>
                </a:solidFill>
                <a:latin typeface="HVUDPN+Noto Sans Regular"/>
                <a:cs typeface="HVUDPN+Noto Sans Regular"/>
              </a:rPr>
              <a:t>следующее</a:t>
            </a:r>
            <a:r>
              <a:rPr sz="3000" dirty="0">
                <a:solidFill>
                  <a:srgbClr val="96693C"/>
                </a:solidFill>
                <a:latin typeface="OPUCSN+Loubag Regular"/>
                <a:cs typeface="OPUCSN+Loubag Regular"/>
              </a:rPr>
              <a:t>: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754039" y="3295641"/>
            <a:ext cx="311962" cy="7924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940"/>
              </a:lnSpc>
              <a:spcBef>
                <a:spcPts val="0"/>
              </a:spcBef>
              <a:spcAft>
                <a:spcPts val="0"/>
              </a:spcAft>
            </a:pPr>
            <a:r>
              <a:rPr sz="3600" dirty="0">
                <a:solidFill>
                  <a:srgbClr val="96693C"/>
                </a:solidFill>
                <a:latin typeface="MVVDMP+Loubag Bold"/>
                <a:cs typeface="MVVDMP+Loubag Bold"/>
              </a:rPr>
              <a:t>1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3740366" y="3395463"/>
            <a:ext cx="10499769" cy="11525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500"/>
              </a:lnSpc>
              <a:spcBef>
                <a:spcPts val="0"/>
              </a:spcBef>
              <a:spcAft>
                <a:spcPts val="0"/>
              </a:spcAft>
            </a:pPr>
            <a:r>
              <a:rPr sz="3600" spc="130" dirty="0">
                <a:solidFill>
                  <a:srgbClr val="231F20"/>
                </a:solidFill>
                <a:latin typeface="HJLIJB+TT Commons Pro Regular"/>
                <a:cs typeface="HJLIJB+TT Commons Pro Regular"/>
              </a:rPr>
              <a:t>Искать альтернативных поставщиков для своих</a:t>
            </a:r>
          </a:p>
          <a:p>
            <a:pPr marL="0" marR="0">
              <a:lnSpc>
                <a:spcPts val="4275"/>
              </a:lnSpc>
              <a:spcBef>
                <a:spcPts val="0"/>
              </a:spcBef>
              <a:spcAft>
                <a:spcPts val="0"/>
              </a:spcAft>
            </a:pPr>
            <a:r>
              <a:rPr sz="3600" spc="130" dirty="0">
                <a:solidFill>
                  <a:srgbClr val="231F20"/>
                </a:solidFill>
                <a:latin typeface="HJLIJB+TT Commons Pro Regular"/>
                <a:cs typeface="HJLIJB+TT Commons Pro Regular"/>
              </a:rPr>
              <a:t>сырьевых материалов.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754039" y="4762491"/>
            <a:ext cx="482955" cy="7924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940"/>
              </a:lnSpc>
              <a:spcBef>
                <a:spcPts val="0"/>
              </a:spcBef>
              <a:spcAft>
                <a:spcPts val="0"/>
              </a:spcAft>
            </a:pPr>
            <a:r>
              <a:rPr sz="3600" dirty="0">
                <a:solidFill>
                  <a:srgbClr val="96693C"/>
                </a:solidFill>
                <a:latin typeface="MVVDMP+Loubag Bold"/>
                <a:cs typeface="MVVDMP+Loubag Bold"/>
              </a:rPr>
              <a:t>2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3740366" y="4862313"/>
            <a:ext cx="12225245" cy="11525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500"/>
              </a:lnSpc>
              <a:spcBef>
                <a:spcPts val="0"/>
              </a:spcBef>
              <a:spcAft>
                <a:spcPts val="0"/>
              </a:spcAft>
            </a:pPr>
            <a:r>
              <a:rPr sz="3600" spc="130" dirty="0">
                <a:solidFill>
                  <a:srgbClr val="231F20"/>
                </a:solidFill>
                <a:latin typeface="HJLIJB+TT Commons Pro Regular"/>
                <a:cs typeface="HJLIJB+TT Commons Pro Regular"/>
              </a:rPr>
              <a:t>Разработать долгосрочные контракты </a:t>
            </a:r>
            <a:r>
              <a:rPr sz="3600" dirty="0">
                <a:solidFill>
                  <a:srgbClr val="231F20"/>
                </a:solidFill>
                <a:latin typeface="HJLIJB+TT Commons Pro Regular"/>
                <a:cs typeface="HJLIJB+TT Commons Pro Regular"/>
              </a:rPr>
              <a:t>с</a:t>
            </a:r>
            <a:r>
              <a:rPr sz="3600" spc="259" dirty="0">
                <a:solidFill>
                  <a:srgbClr val="231F20"/>
                </a:solidFill>
                <a:latin typeface="HJLIJB+TT Commons Pro Regular"/>
                <a:cs typeface="HJLIJB+TT Commons Pro Regular"/>
              </a:rPr>
              <a:t> </a:t>
            </a:r>
            <a:r>
              <a:rPr sz="3600" spc="130" dirty="0">
                <a:solidFill>
                  <a:srgbClr val="231F20"/>
                </a:solidFill>
                <a:latin typeface="HJLIJB+TT Commons Pro Regular"/>
                <a:cs typeface="HJLIJB+TT Commons Pro Regular"/>
              </a:rPr>
              <a:t>поставщиками,</a:t>
            </a:r>
          </a:p>
          <a:p>
            <a:pPr marL="0" marR="0">
              <a:lnSpc>
                <a:spcPts val="4275"/>
              </a:lnSpc>
              <a:spcBef>
                <a:spcPts val="0"/>
              </a:spcBef>
              <a:spcAft>
                <a:spcPts val="0"/>
              </a:spcAft>
            </a:pPr>
            <a:r>
              <a:rPr sz="3600" spc="130" dirty="0">
                <a:solidFill>
                  <a:srgbClr val="231F20"/>
                </a:solidFill>
                <a:latin typeface="HJLIJB+TT Commons Pro Regular"/>
                <a:cs typeface="HJLIJB+TT Commons Pro Regular"/>
              </a:rPr>
              <a:t>чтобы обеспечить стабильность </a:t>
            </a:r>
            <a:r>
              <a:rPr sz="3600" dirty="0">
                <a:solidFill>
                  <a:srgbClr val="231F20"/>
                </a:solidFill>
                <a:latin typeface="HJLIJB+TT Commons Pro Regular"/>
                <a:cs typeface="HJLIJB+TT Commons Pro Regular"/>
              </a:rPr>
              <a:t>в</a:t>
            </a:r>
            <a:r>
              <a:rPr sz="3600" spc="259" dirty="0">
                <a:solidFill>
                  <a:srgbClr val="231F20"/>
                </a:solidFill>
                <a:latin typeface="HJLIJB+TT Commons Pro Regular"/>
                <a:cs typeface="HJLIJB+TT Commons Pro Regular"/>
              </a:rPr>
              <a:t> </a:t>
            </a:r>
            <a:r>
              <a:rPr sz="3600" spc="130" dirty="0">
                <a:solidFill>
                  <a:srgbClr val="231F20"/>
                </a:solidFill>
                <a:latin typeface="HJLIJB+TT Commons Pro Regular"/>
                <a:cs typeface="HJLIJB+TT Commons Pro Regular"/>
              </a:rPr>
              <a:t>поставках.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8288000" cy="10274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064953" y="184757"/>
            <a:ext cx="12154167" cy="124887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533"/>
              </a:lnSpc>
              <a:spcBef>
                <a:spcPts val="0"/>
              </a:spcBef>
              <a:spcAft>
                <a:spcPts val="0"/>
              </a:spcAft>
            </a:pPr>
            <a:r>
              <a:rPr sz="7000" spc="133" dirty="0">
                <a:solidFill>
                  <a:srgbClr val="96693C"/>
                </a:solidFill>
                <a:latin typeface="HVUDPN+Noto Sans Regular"/>
                <a:cs typeface="HVUDPN+Noto Sans Regular"/>
              </a:rPr>
              <a:t>Стратегия</a:t>
            </a:r>
            <a:r>
              <a:rPr sz="7000" spc="133" dirty="0">
                <a:solidFill>
                  <a:srgbClr val="96693C"/>
                </a:solidFill>
                <a:latin typeface="Times New Roman"/>
                <a:cs typeface="Times New Roman"/>
              </a:rPr>
              <a:t> </a:t>
            </a:r>
            <a:r>
              <a:rPr sz="7000" spc="133" dirty="0">
                <a:solidFill>
                  <a:srgbClr val="96693C"/>
                </a:solidFill>
                <a:latin typeface="HVUDPN+Noto Sans Regular"/>
                <a:cs typeface="HVUDPN+Noto Sans Regular"/>
              </a:rPr>
              <a:t>проникновения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028700" y="1621388"/>
            <a:ext cx="2465836" cy="66080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903"/>
              </a:lnSpc>
              <a:spcBef>
                <a:spcPts val="0"/>
              </a:spcBef>
              <a:spcAft>
                <a:spcPts val="0"/>
              </a:spcAft>
            </a:pPr>
            <a:r>
              <a:rPr sz="3600" b="1" spc="68" dirty="0">
                <a:solidFill>
                  <a:srgbClr val="96693C"/>
                </a:solidFill>
                <a:latin typeface="VNVEBR+Noto Sans Bold"/>
                <a:cs typeface="VNVEBR+Noto Sans Bold"/>
              </a:rPr>
              <a:t>Вероятна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028700" y="2541645"/>
            <a:ext cx="9977190" cy="4953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500"/>
              </a:lnSpc>
              <a:spcBef>
                <a:spcPts val="0"/>
              </a:spcBef>
              <a:spcAft>
                <a:spcPts val="0"/>
              </a:spcAft>
            </a:pPr>
            <a:r>
              <a:rPr sz="3600" spc="130" dirty="0">
                <a:solidFill>
                  <a:srgbClr val="231F20"/>
                </a:solidFill>
                <a:latin typeface="HJLIJB+TT Commons Pro Regular"/>
                <a:cs typeface="HJLIJB+TT Commons Pro Regular"/>
              </a:rPr>
              <a:t>Компания может снизить цены на свой</a:t>
            </a:r>
          </a:p>
          <a:p>
            <a:pPr marL="0" marR="0">
              <a:lnSpc>
                <a:spcPts val="4275"/>
              </a:lnSpc>
              <a:spcBef>
                <a:spcPts val="0"/>
              </a:spcBef>
              <a:spcAft>
                <a:spcPts val="0"/>
              </a:spcAft>
            </a:pPr>
            <a:r>
              <a:rPr sz="3600" spc="130" dirty="0">
                <a:solidFill>
                  <a:srgbClr val="231F20"/>
                </a:solidFill>
                <a:latin typeface="HJLIJB+TT Commons Pro Regular"/>
                <a:cs typeface="HJLIJB+TT Commons Pro Regular"/>
              </a:rPr>
              <a:t>шоколад, чтобы конкурировать </a:t>
            </a:r>
            <a:r>
              <a:rPr sz="3600" dirty="0">
                <a:solidFill>
                  <a:srgbClr val="231F20"/>
                </a:solidFill>
                <a:latin typeface="HJLIJB+TT Commons Pro Regular"/>
                <a:cs typeface="HJLIJB+TT Commons Pro Regular"/>
              </a:rPr>
              <a:t>с</a:t>
            </a:r>
            <a:r>
              <a:rPr sz="3600" spc="259" dirty="0">
                <a:solidFill>
                  <a:srgbClr val="231F20"/>
                </a:solidFill>
                <a:latin typeface="HJLIJB+TT Commons Pro Regular"/>
                <a:cs typeface="HJLIJB+TT Commons Pro Regular"/>
              </a:rPr>
              <a:t> </a:t>
            </a:r>
            <a:r>
              <a:rPr sz="3600" spc="130" dirty="0">
                <a:solidFill>
                  <a:srgbClr val="231F20"/>
                </a:solidFill>
                <a:latin typeface="HJLIJB+TT Commons Pro Regular"/>
                <a:cs typeface="HJLIJB+TT Commons Pro Regular"/>
              </a:rPr>
              <a:t>более</a:t>
            </a:r>
          </a:p>
          <a:p>
            <a:pPr marL="0" marR="0">
              <a:lnSpc>
                <a:spcPts val="4275"/>
              </a:lnSpc>
              <a:spcBef>
                <a:spcPts val="0"/>
              </a:spcBef>
              <a:spcAft>
                <a:spcPts val="0"/>
              </a:spcAft>
            </a:pPr>
            <a:r>
              <a:rPr sz="3600" spc="130" dirty="0">
                <a:solidFill>
                  <a:srgbClr val="231F20"/>
                </a:solidFill>
                <a:latin typeface="HJLIJB+TT Commons Pro Regular"/>
                <a:cs typeface="HJLIJB+TT Commons Pro Regular"/>
              </a:rPr>
              <a:t>дешевыми брендами. Эта стратегия может</a:t>
            </a:r>
          </a:p>
          <a:p>
            <a:pPr marL="0" marR="0">
              <a:lnSpc>
                <a:spcPts val="4275"/>
              </a:lnSpc>
              <a:spcBef>
                <a:spcPts val="0"/>
              </a:spcBef>
              <a:spcAft>
                <a:spcPts val="0"/>
              </a:spcAft>
            </a:pPr>
            <a:r>
              <a:rPr sz="3600" spc="130" dirty="0">
                <a:solidFill>
                  <a:srgbClr val="231F20"/>
                </a:solidFill>
                <a:latin typeface="HJLIJB+TT Commons Pro Regular"/>
                <a:cs typeface="HJLIJB+TT Commons Pro Regular"/>
              </a:rPr>
              <a:t>привлечь более ценово-чувствительных</a:t>
            </a:r>
          </a:p>
          <a:p>
            <a:pPr marL="0" marR="0">
              <a:lnSpc>
                <a:spcPts val="4275"/>
              </a:lnSpc>
              <a:spcBef>
                <a:spcPts val="0"/>
              </a:spcBef>
              <a:spcAft>
                <a:spcPts val="0"/>
              </a:spcAft>
            </a:pPr>
            <a:r>
              <a:rPr sz="3600" spc="130" dirty="0">
                <a:solidFill>
                  <a:srgbClr val="231F20"/>
                </a:solidFill>
                <a:latin typeface="HJLIJB+TT Commons Pro Regular"/>
                <a:cs typeface="HJLIJB+TT Commons Pro Regular"/>
              </a:rPr>
              <a:t>потребителей </a:t>
            </a:r>
            <a:r>
              <a:rPr sz="3600" dirty="0">
                <a:solidFill>
                  <a:srgbClr val="231F20"/>
                </a:solidFill>
                <a:latin typeface="HJLIJB+TT Commons Pro Regular"/>
                <a:cs typeface="HJLIJB+TT Commons Pro Regular"/>
              </a:rPr>
              <a:t>и</a:t>
            </a:r>
            <a:r>
              <a:rPr sz="3600" spc="259" dirty="0">
                <a:solidFill>
                  <a:srgbClr val="231F20"/>
                </a:solidFill>
                <a:latin typeface="HJLIJB+TT Commons Pro Regular"/>
                <a:cs typeface="HJLIJB+TT Commons Pro Regular"/>
              </a:rPr>
              <a:t> </a:t>
            </a:r>
            <a:r>
              <a:rPr sz="3600" spc="130" dirty="0">
                <a:solidFill>
                  <a:srgbClr val="231F20"/>
                </a:solidFill>
                <a:latin typeface="HJLIJB+TT Commons Pro Regular"/>
                <a:cs typeface="HJLIJB+TT Commons Pro Regular"/>
              </a:rPr>
              <a:t>увеличить объем продаж.</a:t>
            </a:r>
          </a:p>
          <a:p>
            <a:pPr marL="0" marR="0">
              <a:lnSpc>
                <a:spcPts val="4275"/>
              </a:lnSpc>
              <a:spcBef>
                <a:spcPts val="0"/>
              </a:spcBef>
              <a:spcAft>
                <a:spcPts val="0"/>
              </a:spcAft>
            </a:pPr>
            <a:r>
              <a:rPr sz="3600" spc="130" dirty="0">
                <a:solidFill>
                  <a:srgbClr val="231F20"/>
                </a:solidFill>
                <a:latin typeface="HJLIJB+TT Commons Pro Regular"/>
                <a:cs typeface="HJLIJB+TT Commons Pro Regular"/>
              </a:rPr>
              <a:t>Компания может инвестировать </a:t>
            </a:r>
            <a:r>
              <a:rPr sz="3600" dirty="0">
                <a:solidFill>
                  <a:srgbClr val="231F20"/>
                </a:solidFill>
                <a:latin typeface="HJLIJB+TT Commons Pro Regular"/>
                <a:cs typeface="HJLIJB+TT Commons Pro Regular"/>
              </a:rPr>
              <a:t>в</a:t>
            </a:r>
          </a:p>
          <a:p>
            <a:pPr marL="0" marR="0">
              <a:lnSpc>
                <a:spcPts val="4275"/>
              </a:lnSpc>
              <a:spcBef>
                <a:spcPts val="0"/>
              </a:spcBef>
              <a:spcAft>
                <a:spcPts val="0"/>
              </a:spcAft>
            </a:pPr>
            <a:r>
              <a:rPr sz="3600" spc="130" dirty="0">
                <a:solidFill>
                  <a:srgbClr val="231F20"/>
                </a:solidFill>
                <a:latin typeface="HJLIJB+TT Commons Pro Regular"/>
                <a:cs typeface="HJLIJB+TT Commons Pro Regular"/>
              </a:rPr>
              <a:t>маркетинговые кампании, чтобы увеличить</a:t>
            </a:r>
          </a:p>
          <a:p>
            <a:pPr marL="0" marR="0">
              <a:lnSpc>
                <a:spcPts val="4275"/>
              </a:lnSpc>
              <a:spcBef>
                <a:spcPts val="0"/>
              </a:spcBef>
              <a:spcAft>
                <a:spcPts val="0"/>
              </a:spcAft>
            </a:pPr>
            <a:r>
              <a:rPr sz="3600" spc="130" dirty="0">
                <a:solidFill>
                  <a:srgbClr val="231F20"/>
                </a:solidFill>
                <a:latin typeface="HJLIJB+TT Commons Pro Regular"/>
                <a:cs typeface="HJLIJB+TT Commons Pro Regular"/>
              </a:rPr>
              <a:t>узнаваемость своего бренда </a:t>
            </a:r>
            <a:r>
              <a:rPr sz="3600" dirty="0">
                <a:solidFill>
                  <a:srgbClr val="231F20"/>
                </a:solidFill>
                <a:latin typeface="HJLIJB+TT Commons Pro Regular"/>
                <a:cs typeface="HJLIJB+TT Commons Pro Regular"/>
              </a:rPr>
              <a:t>и</a:t>
            </a:r>
            <a:r>
              <a:rPr sz="3600" spc="259" dirty="0">
                <a:solidFill>
                  <a:srgbClr val="231F20"/>
                </a:solidFill>
                <a:latin typeface="HJLIJB+TT Commons Pro Regular"/>
                <a:cs typeface="HJLIJB+TT Commons Pro Regular"/>
              </a:rPr>
              <a:t> </a:t>
            </a:r>
            <a:r>
              <a:rPr sz="3600" spc="130" dirty="0">
                <a:solidFill>
                  <a:srgbClr val="231F20"/>
                </a:solidFill>
                <a:latin typeface="HJLIJB+TT Commons Pro Regular"/>
                <a:cs typeface="HJLIJB+TT Commons Pro Regular"/>
              </a:rPr>
              <a:t>продукта. Это</a:t>
            </a:r>
          </a:p>
          <a:p>
            <a:pPr marL="0" marR="0">
              <a:lnSpc>
                <a:spcPts val="4275"/>
              </a:lnSpc>
              <a:spcBef>
                <a:spcPts val="0"/>
              </a:spcBef>
              <a:spcAft>
                <a:spcPts val="0"/>
              </a:spcAft>
            </a:pPr>
            <a:r>
              <a:rPr sz="3600" spc="130" dirty="0">
                <a:solidFill>
                  <a:srgbClr val="231F20"/>
                </a:solidFill>
                <a:latin typeface="HJLIJB+TT Commons Pro Regular"/>
                <a:cs typeface="HJLIJB+TT Commons Pro Regular"/>
              </a:rPr>
              <a:t>может включать </a:t>
            </a:r>
            <a:r>
              <a:rPr sz="3600" dirty="0">
                <a:solidFill>
                  <a:srgbClr val="231F20"/>
                </a:solidFill>
                <a:latin typeface="HJLIJB+TT Commons Pro Regular"/>
                <a:cs typeface="HJLIJB+TT Commons Pro Regular"/>
              </a:rPr>
              <a:t>в</a:t>
            </a:r>
            <a:r>
              <a:rPr sz="3600" spc="259" dirty="0">
                <a:solidFill>
                  <a:srgbClr val="231F20"/>
                </a:solidFill>
                <a:latin typeface="HJLIJB+TT Commons Pro Regular"/>
                <a:cs typeface="HJLIJB+TT Commons Pro Regular"/>
              </a:rPr>
              <a:t> </a:t>
            </a:r>
            <a:r>
              <a:rPr sz="3600" spc="130" dirty="0">
                <a:solidFill>
                  <a:srgbClr val="231F20"/>
                </a:solidFill>
                <a:latin typeface="HJLIJB+TT Commons Pro Regular"/>
                <a:cs typeface="HJLIJB+TT Commons Pro Regular"/>
              </a:rPr>
              <a:t>себя рекламу на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028700" y="7427970"/>
            <a:ext cx="9236521" cy="11525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500"/>
              </a:lnSpc>
              <a:spcBef>
                <a:spcPts val="0"/>
              </a:spcBef>
              <a:spcAft>
                <a:spcPts val="0"/>
              </a:spcAft>
            </a:pPr>
            <a:r>
              <a:rPr sz="3600" spc="130" dirty="0">
                <a:solidFill>
                  <a:srgbClr val="231F20"/>
                </a:solidFill>
                <a:latin typeface="HJLIJB+TT Commons Pro Regular"/>
                <a:cs typeface="HJLIJB+TT Commons Pro Regular"/>
              </a:rPr>
              <a:t>телевидении, радио, </a:t>
            </a:r>
            <a:r>
              <a:rPr sz="3600" dirty="0">
                <a:solidFill>
                  <a:srgbClr val="231F20"/>
                </a:solidFill>
                <a:latin typeface="HJLIJB+TT Commons Pro Regular"/>
                <a:cs typeface="HJLIJB+TT Commons Pro Regular"/>
              </a:rPr>
              <a:t>в</a:t>
            </a:r>
            <a:r>
              <a:rPr sz="3600" spc="259" dirty="0">
                <a:solidFill>
                  <a:srgbClr val="231F20"/>
                </a:solidFill>
                <a:latin typeface="HJLIJB+TT Commons Pro Regular"/>
                <a:cs typeface="HJLIJB+TT Commons Pro Regular"/>
              </a:rPr>
              <a:t> </a:t>
            </a:r>
            <a:r>
              <a:rPr sz="3600" spc="130" dirty="0">
                <a:solidFill>
                  <a:srgbClr val="231F20"/>
                </a:solidFill>
                <a:latin typeface="HJLIJB+TT Commons Pro Regular"/>
                <a:cs typeface="HJLIJB+TT Commons Pro Regular"/>
              </a:rPr>
              <a:t>интернете, </a:t>
            </a:r>
            <a:r>
              <a:rPr sz="3600" dirty="0">
                <a:solidFill>
                  <a:srgbClr val="231F20"/>
                </a:solidFill>
                <a:latin typeface="HJLIJB+TT Commons Pro Regular"/>
                <a:cs typeface="HJLIJB+TT Commons Pro Regular"/>
              </a:rPr>
              <a:t>а</a:t>
            </a:r>
            <a:r>
              <a:rPr sz="3600" spc="259" dirty="0">
                <a:solidFill>
                  <a:srgbClr val="231F20"/>
                </a:solidFill>
                <a:latin typeface="HJLIJB+TT Commons Pro Regular"/>
                <a:cs typeface="HJLIJB+TT Commons Pro Regular"/>
              </a:rPr>
              <a:t> </a:t>
            </a:r>
            <a:r>
              <a:rPr sz="3600" spc="130" dirty="0">
                <a:solidFill>
                  <a:srgbClr val="231F20"/>
                </a:solidFill>
                <a:latin typeface="HJLIJB+TT Commons Pro Regular"/>
                <a:cs typeface="HJLIJB+TT Commons Pro Regular"/>
              </a:rPr>
              <a:t>также</a:t>
            </a:r>
          </a:p>
          <a:p>
            <a:pPr marL="0" marR="0">
              <a:lnSpc>
                <a:spcPts val="4275"/>
              </a:lnSpc>
              <a:spcBef>
                <a:spcPts val="0"/>
              </a:spcBef>
              <a:spcAft>
                <a:spcPts val="0"/>
              </a:spcAft>
            </a:pPr>
            <a:r>
              <a:rPr sz="3600" spc="130" dirty="0">
                <a:solidFill>
                  <a:srgbClr val="231F20"/>
                </a:solidFill>
                <a:latin typeface="HJLIJB+TT Commons Pro Regular"/>
                <a:cs typeface="HJLIJB+TT Commons Pro Regular"/>
              </a:rPr>
              <a:t>проведение мероприятий </a:t>
            </a:r>
            <a:r>
              <a:rPr sz="3600" dirty="0">
                <a:solidFill>
                  <a:srgbClr val="231F20"/>
                </a:solidFill>
                <a:latin typeface="HJLIJB+TT Commons Pro Regular"/>
                <a:cs typeface="HJLIJB+TT Commons Pro Regular"/>
              </a:rPr>
              <a:t>и</a:t>
            </a:r>
            <a:r>
              <a:rPr sz="3600" spc="259" dirty="0">
                <a:solidFill>
                  <a:srgbClr val="231F20"/>
                </a:solidFill>
                <a:latin typeface="HJLIJB+TT Commons Pro Regular"/>
                <a:cs typeface="HJLIJB+TT Commons Pro Regular"/>
              </a:rPr>
              <a:t> </a:t>
            </a:r>
            <a:r>
              <a:rPr sz="3600" spc="130" dirty="0">
                <a:solidFill>
                  <a:srgbClr val="231F20"/>
                </a:solidFill>
                <a:latin typeface="HJLIJB+TT Commons Pro Regular"/>
                <a:cs typeface="HJLIJB+TT Commons Pro Regular"/>
              </a:rPr>
              <a:t>акций.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8288000" cy="10274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028700" y="184755"/>
            <a:ext cx="14259756" cy="96815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036253" marR="0">
              <a:lnSpc>
                <a:spcPts val="9533"/>
              </a:lnSpc>
              <a:spcBef>
                <a:spcPts val="0"/>
              </a:spcBef>
              <a:spcAft>
                <a:spcPts val="0"/>
              </a:spcAft>
            </a:pPr>
            <a:r>
              <a:rPr sz="7000" spc="133" dirty="0">
                <a:solidFill>
                  <a:srgbClr val="96693C"/>
                </a:solidFill>
                <a:latin typeface="HVUDPN+Noto Sans Regular"/>
                <a:cs typeface="HVUDPN+Noto Sans Regular"/>
              </a:rPr>
              <a:t>Стратегия</a:t>
            </a:r>
            <a:r>
              <a:rPr sz="7000" spc="133" dirty="0">
                <a:solidFill>
                  <a:srgbClr val="96693C"/>
                </a:solidFill>
                <a:latin typeface="Times New Roman"/>
                <a:cs typeface="Times New Roman"/>
              </a:rPr>
              <a:t> </a:t>
            </a:r>
            <a:r>
              <a:rPr sz="7000" spc="133" dirty="0">
                <a:solidFill>
                  <a:srgbClr val="96693C"/>
                </a:solidFill>
                <a:latin typeface="HVUDPN+Noto Sans Regular"/>
                <a:cs typeface="HVUDPN+Noto Sans Regular"/>
              </a:rPr>
              <a:t>развития</a:t>
            </a:r>
            <a:r>
              <a:rPr sz="7000" spc="133" dirty="0">
                <a:solidFill>
                  <a:srgbClr val="96693C"/>
                </a:solidFill>
                <a:latin typeface="Times New Roman"/>
                <a:cs typeface="Times New Roman"/>
              </a:rPr>
              <a:t> </a:t>
            </a:r>
            <a:r>
              <a:rPr sz="7000" spc="133" dirty="0">
                <a:solidFill>
                  <a:srgbClr val="96693C"/>
                </a:solidFill>
                <a:latin typeface="HVUDPN+Noto Sans Regular"/>
                <a:cs typeface="HVUDPN+Noto Sans Regular"/>
              </a:rPr>
              <a:t>рынка</a:t>
            </a:r>
          </a:p>
          <a:p>
            <a:pPr marL="0" marR="0">
              <a:lnSpc>
                <a:spcPts val="4903"/>
              </a:lnSpc>
              <a:spcBef>
                <a:spcPts val="1086"/>
              </a:spcBef>
              <a:spcAft>
                <a:spcPts val="0"/>
              </a:spcAft>
            </a:pPr>
            <a:r>
              <a:rPr sz="3600" b="1" spc="68" dirty="0">
                <a:solidFill>
                  <a:srgbClr val="96693C"/>
                </a:solidFill>
                <a:latin typeface="VNVEBR+Noto Sans Bold"/>
                <a:cs typeface="VNVEBR+Noto Sans Bold"/>
              </a:rPr>
              <a:t>Не</a:t>
            </a:r>
            <a:r>
              <a:rPr sz="3600" b="1" spc="68" dirty="0">
                <a:solidFill>
                  <a:srgbClr val="96693C"/>
                </a:solidFill>
                <a:latin typeface="Times New Roman"/>
                <a:cs typeface="Times New Roman"/>
              </a:rPr>
              <a:t> </a:t>
            </a:r>
            <a:r>
              <a:rPr sz="3600" b="1" spc="68" dirty="0">
                <a:solidFill>
                  <a:srgbClr val="96693C"/>
                </a:solidFill>
                <a:latin typeface="VNVEBR+Noto Sans Bold"/>
                <a:cs typeface="VNVEBR+Noto Sans Bold"/>
              </a:rPr>
              <a:t>возможна</a:t>
            </a:r>
          </a:p>
          <a:p>
            <a:pPr marL="0" marR="0">
              <a:lnSpc>
                <a:spcPts val="4500"/>
              </a:lnSpc>
              <a:spcBef>
                <a:spcPts val="384"/>
              </a:spcBef>
              <a:spcAft>
                <a:spcPts val="0"/>
              </a:spcAft>
            </a:pPr>
            <a:r>
              <a:rPr sz="3600" spc="130" dirty="0">
                <a:solidFill>
                  <a:srgbClr val="231F20"/>
                </a:solidFill>
                <a:latin typeface="HJLIJB+TT Commons Pro Regular"/>
                <a:cs typeface="HJLIJB+TT Commons Pro Regular"/>
              </a:rPr>
              <a:t>Возможной стратегией развития рынка может</a:t>
            </a:r>
          </a:p>
          <a:p>
            <a:pPr marL="0" marR="0">
              <a:lnSpc>
                <a:spcPts val="4275"/>
              </a:lnSpc>
              <a:spcBef>
                <a:spcPts val="0"/>
              </a:spcBef>
              <a:spcAft>
                <a:spcPts val="0"/>
              </a:spcAft>
            </a:pPr>
            <a:r>
              <a:rPr sz="3600" spc="130" dirty="0">
                <a:solidFill>
                  <a:srgbClr val="231F20"/>
                </a:solidFill>
                <a:latin typeface="HJLIJB+TT Commons Pro Regular"/>
                <a:cs typeface="HJLIJB+TT Commons Pro Regular"/>
              </a:rPr>
              <a:t>быть расширение географии продаж на</a:t>
            </a:r>
          </a:p>
          <a:p>
            <a:pPr marL="0" marR="0">
              <a:lnSpc>
                <a:spcPts val="4275"/>
              </a:lnSpc>
              <a:spcBef>
                <a:spcPts val="0"/>
              </a:spcBef>
              <a:spcAft>
                <a:spcPts val="0"/>
              </a:spcAft>
            </a:pPr>
            <a:r>
              <a:rPr sz="3600" spc="130" dirty="0">
                <a:solidFill>
                  <a:srgbClr val="231F20"/>
                </a:solidFill>
                <a:latin typeface="HJLIJB+TT Commons Pro Regular"/>
                <a:cs typeface="HJLIJB+TT Commons Pro Regular"/>
              </a:rPr>
              <a:t>зарубежные рынки </a:t>
            </a:r>
            <a:r>
              <a:rPr sz="3600" dirty="0">
                <a:solidFill>
                  <a:srgbClr val="231F20"/>
                </a:solidFill>
                <a:latin typeface="HJLIJB+TT Commons Pro Regular"/>
                <a:cs typeface="HJLIJB+TT Commons Pro Regular"/>
              </a:rPr>
              <a:t>с</a:t>
            </a:r>
            <a:r>
              <a:rPr sz="3600" spc="259" dirty="0">
                <a:solidFill>
                  <a:srgbClr val="231F20"/>
                </a:solidFill>
                <a:latin typeface="HJLIJB+TT Commons Pro Regular"/>
                <a:cs typeface="HJLIJB+TT Commons Pro Regular"/>
              </a:rPr>
              <a:t> </a:t>
            </a:r>
            <a:r>
              <a:rPr sz="3600" spc="130" dirty="0">
                <a:solidFill>
                  <a:srgbClr val="231F20"/>
                </a:solidFill>
                <a:latin typeface="HJLIJB+TT Commons Pro Regular"/>
                <a:cs typeface="HJLIJB+TT Commons Pro Regular"/>
              </a:rPr>
              <a:t>учетом местных</a:t>
            </a:r>
          </a:p>
          <a:p>
            <a:pPr marL="0" marR="0">
              <a:lnSpc>
                <a:spcPts val="4275"/>
              </a:lnSpc>
              <a:spcBef>
                <a:spcPts val="0"/>
              </a:spcBef>
              <a:spcAft>
                <a:spcPts val="0"/>
              </a:spcAft>
            </a:pPr>
            <a:r>
              <a:rPr sz="3600" spc="130" dirty="0">
                <a:solidFill>
                  <a:srgbClr val="231F20"/>
                </a:solidFill>
                <a:latin typeface="HJLIJB+TT Commons Pro Regular"/>
                <a:cs typeface="HJLIJB+TT Commons Pro Regular"/>
              </a:rPr>
              <a:t>предпочтений </a:t>
            </a:r>
            <a:r>
              <a:rPr sz="3600" dirty="0">
                <a:solidFill>
                  <a:srgbClr val="231F20"/>
                </a:solidFill>
                <a:latin typeface="HJLIJB+TT Commons Pro Regular"/>
                <a:cs typeface="HJLIJB+TT Commons Pro Regular"/>
              </a:rPr>
              <a:t>и</a:t>
            </a:r>
            <a:r>
              <a:rPr sz="3600" spc="259" dirty="0">
                <a:solidFill>
                  <a:srgbClr val="231F20"/>
                </a:solidFill>
                <a:latin typeface="HJLIJB+TT Commons Pro Regular"/>
                <a:cs typeface="HJLIJB+TT Commons Pro Regular"/>
              </a:rPr>
              <a:t> </a:t>
            </a:r>
            <a:r>
              <a:rPr sz="3600" spc="130" dirty="0">
                <a:solidFill>
                  <a:srgbClr val="231F20"/>
                </a:solidFill>
                <a:latin typeface="HJLIJB+TT Commons Pro Regular"/>
                <a:cs typeface="HJLIJB+TT Commons Pro Regular"/>
              </a:rPr>
              <a:t>культурных особенностей.</a:t>
            </a:r>
          </a:p>
          <a:p>
            <a:pPr marL="0" marR="0">
              <a:lnSpc>
                <a:spcPts val="4275"/>
              </a:lnSpc>
              <a:spcBef>
                <a:spcPts val="0"/>
              </a:spcBef>
              <a:spcAft>
                <a:spcPts val="0"/>
              </a:spcAft>
            </a:pPr>
            <a:r>
              <a:rPr sz="3600" spc="130" dirty="0">
                <a:solidFill>
                  <a:srgbClr val="231F20"/>
                </a:solidFill>
                <a:latin typeface="HJLIJB+TT Commons Pro Regular"/>
                <a:cs typeface="HJLIJB+TT Commons Pro Regular"/>
              </a:rPr>
              <a:t>Для европейского рынка фабрика может</a:t>
            </a:r>
          </a:p>
          <a:p>
            <a:pPr marL="0" marR="0">
              <a:lnSpc>
                <a:spcPts val="4275"/>
              </a:lnSpc>
              <a:spcBef>
                <a:spcPts val="0"/>
              </a:spcBef>
              <a:spcAft>
                <a:spcPts val="0"/>
              </a:spcAft>
            </a:pPr>
            <a:r>
              <a:rPr sz="3600" spc="130" dirty="0">
                <a:solidFill>
                  <a:srgbClr val="231F20"/>
                </a:solidFill>
                <a:latin typeface="HJLIJB+TT Commons Pro Regular"/>
                <a:cs typeface="HJLIJB+TT Commons Pro Regular"/>
              </a:rPr>
              <a:t>предложить модификацию шоколада </a:t>
            </a:r>
            <a:r>
              <a:rPr sz="3600" dirty="0">
                <a:solidFill>
                  <a:srgbClr val="231F20"/>
                </a:solidFill>
                <a:latin typeface="HJLIJB+TT Commons Pro Regular"/>
                <a:cs typeface="HJLIJB+TT Commons Pro Regular"/>
              </a:rPr>
              <a:t>с</a:t>
            </a:r>
            <a:r>
              <a:rPr sz="3600" spc="259" dirty="0">
                <a:solidFill>
                  <a:srgbClr val="231F20"/>
                </a:solidFill>
                <a:latin typeface="HJLIJB+TT Commons Pro Regular"/>
                <a:cs typeface="HJLIJB+TT Commons Pro Regular"/>
              </a:rPr>
              <a:t> </a:t>
            </a:r>
            <a:r>
              <a:rPr sz="3600" spc="130" dirty="0">
                <a:solidFill>
                  <a:srgbClr val="231F20"/>
                </a:solidFill>
                <a:latin typeface="HJLIJB+TT Commons Pro Regular"/>
                <a:cs typeface="HJLIJB+TT Commons Pro Regular"/>
              </a:rPr>
              <a:t>более</a:t>
            </a:r>
          </a:p>
          <a:p>
            <a:pPr marL="0" marR="0">
              <a:lnSpc>
                <a:spcPts val="4275"/>
              </a:lnSpc>
              <a:spcBef>
                <a:spcPts val="0"/>
              </a:spcBef>
              <a:spcAft>
                <a:spcPts val="0"/>
              </a:spcAft>
            </a:pPr>
            <a:r>
              <a:rPr sz="3600" spc="130" dirty="0">
                <a:solidFill>
                  <a:srgbClr val="231F20"/>
                </a:solidFill>
                <a:latin typeface="HJLIJB+TT Commons Pro Regular"/>
                <a:cs typeface="HJLIJB+TT Commons Pro Regular"/>
              </a:rPr>
              <a:t>высоким содержанием какао </a:t>
            </a:r>
            <a:r>
              <a:rPr sz="3600" dirty="0">
                <a:solidFill>
                  <a:srgbClr val="231F20"/>
                </a:solidFill>
                <a:latin typeface="HJLIJB+TT Commons Pro Regular"/>
                <a:cs typeface="HJLIJB+TT Commons Pro Regular"/>
              </a:rPr>
              <a:t>и</a:t>
            </a:r>
            <a:r>
              <a:rPr sz="3600" spc="259" dirty="0">
                <a:solidFill>
                  <a:srgbClr val="231F20"/>
                </a:solidFill>
                <a:latin typeface="HJLIJB+TT Commons Pro Regular"/>
                <a:cs typeface="HJLIJB+TT Commons Pro Regular"/>
              </a:rPr>
              <a:t> </a:t>
            </a:r>
            <a:r>
              <a:rPr sz="3600" spc="130" dirty="0">
                <a:solidFill>
                  <a:srgbClr val="231F20"/>
                </a:solidFill>
                <a:latin typeface="HJLIJB+TT Commons Pro Regular"/>
                <a:cs typeface="HJLIJB+TT Commons Pro Regular"/>
              </a:rPr>
              <a:t>менее сладким</a:t>
            </a:r>
          </a:p>
          <a:p>
            <a:pPr marL="0" marR="0">
              <a:lnSpc>
                <a:spcPts val="4275"/>
              </a:lnSpc>
              <a:spcBef>
                <a:spcPts val="0"/>
              </a:spcBef>
              <a:spcAft>
                <a:spcPts val="0"/>
              </a:spcAft>
            </a:pPr>
            <a:r>
              <a:rPr sz="3600" spc="130" dirty="0">
                <a:solidFill>
                  <a:srgbClr val="231F20"/>
                </a:solidFill>
                <a:latin typeface="HJLIJB+TT Commons Pro Regular"/>
                <a:cs typeface="HJLIJB+TT Commons Pro Regular"/>
              </a:rPr>
              <a:t>вкусом, что может быть более привлекательно</a:t>
            </a:r>
          </a:p>
          <a:p>
            <a:pPr marL="0" marR="0">
              <a:lnSpc>
                <a:spcPts val="4275"/>
              </a:lnSpc>
              <a:spcBef>
                <a:spcPts val="0"/>
              </a:spcBef>
              <a:spcAft>
                <a:spcPts val="0"/>
              </a:spcAft>
            </a:pPr>
            <a:r>
              <a:rPr sz="3600" spc="130" dirty="0">
                <a:solidFill>
                  <a:srgbClr val="231F20"/>
                </a:solidFill>
                <a:latin typeface="HJLIJB+TT Commons Pro Regular"/>
                <a:cs typeface="HJLIJB+TT Commons Pro Regular"/>
              </a:rPr>
              <a:t>для потребителей </a:t>
            </a:r>
            <a:r>
              <a:rPr sz="3600" dirty="0">
                <a:solidFill>
                  <a:srgbClr val="231F20"/>
                </a:solidFill>
                <a:latin typeface="HJLIJB+TT Commons Pro Regular"/>
                <a:cs typeface="HJLIJB+TT Commons Pro Regular"/>
              </a:rPr>
              <a:t>в</a:t>
            </a:r>
            <a:r>
              <a:rPr sz="3600" spc="259" dirty="0">
                <a:solidFill>
                  <a:srgbClr val="231F20"/>
                </a:solidFill>
                <a:latin typeface="HJLIJB+TT Commons Pro Regular"/>
                <a:cs typeface="HJLIJB+TT Commons Pro Regular"/>
              </a:rPr>
              <a:t> </a:t>
            </a:r>
            <a:r>
              <a:rPr sz="3600" spc="130" dirty="0">
                <a:solidFill>
                  <a:srgbClr val="231F20"/>
                </a:solidFill>
                <a:latin typeface="HJLIJB+TT Commons Pro Regular"/>
                <a:cs typeface="HJLIJB+TT Commons Pro Regular"/>
              </a:rPr>
              <a:t>этом регионе. Можно</a:t>
            </a:r>
          </a:p>
          <a:p>
            <a:pPr marL="0" marR="0">
              <a:lnSpc>
                <a:spcPts val="4275"/>
              </a:lnSpc>
              <a:spcBef>
                <a:spcPts val="0"/>
              </a:spcBef>
              <a:spcAft>
                <a:spcPts val="0"/>
              </a:spcAft>
            </a:pPr>
            <a:r>
              <a:rPr sz="3600" spc="130" dirty="0">
                <a:solidFill>
                  <a:srgbClr val="231F20"/>
                </a:solidFill>
                <a:latin typeface="HJLIJB+TT Commons Pro Regular"/>
                <a:cs typeface="HJLIJB+TT Commons Pro Regular"/>
              </a:rPr>
              <a:t>проводить маркетинговые исследования </a:t>
            </a:r>
            <a:r>
              <a:rPr sz="3600" dirty="0">
                <a:solidFill>
                  <a:srgbClr val="231F20"/>
                </a:solidFill>
                <a:latin typeface="HJLIJB+TT Commons Pro Regular"/>
                <a:cs typeface="HJLIJB+TT Commons Pro Regular"/>
              </a:rPr>
              <a:t>и</a:t>
            </a:r>
          </a:p>
          <a:p>
            <a:pPr marL="0" marR="0">
              <a:lnSpc>
                <a:spcPts val="4275"/>
              </a:lnSpc>
              <a:spcBef>
                <a:spcPts val="0"/>
              </a:spcBef>
              <a:spcAft>
                <a:spcPts val="0"/>
              </a:spcAft>
            </a:pPr>
            <a:r>
              <a:rPr sz="3600" spc="130" dirty="0">
                <a:solidFill>
                  <a:srgbClr val="231F20"/>
                </a:solidFill>
                <a:latin typeface="HJLIJB+TT Commons Pro Regular"/>
                <a:cs typeface="HJLIJB+TT Commons Pro Regular"/>
              </a:rPr>
              <a:t>анализировать спрос на различных рынках</a:t>
            </a:r>
          </a:p>
          <a:p>
            <a:pPr marL="0" marR="0">
              <a:lnSpc>
                <a:spcPts val="4275"/>
              </a:lnSpc>
              <a:spcBef>
                <a:spcPts val="0"/>
              </a:spcBef>
              <a:spcAft>
                <a:spcPts val="0"/>
              </a:spcAft>
            </a:pPr>
            <a:r>
              <a:rPr sz="3600" spc="130" dirty="0">
                <a:solidFill>
                  <a:srgbClr val="231F20"/>
                </a:solidFill>
                <a:latin typeface="HJLIJB+TT Commons Pro Regular"/>
                <a:cs typeface="HJLIJB+TT Commons Pro Regular"/>
              </a:rPr>
              <a:t>для определения наиболее перспективных</a:t>
            </a:r>
          </a:p>
          <a:p>
            <a:pPr marL="0" marR="0">
              <a:lnSpc>
                <a:spcPts val="4275"/>
              </a:lnSpc>
              <a:spcBef>
                <a:spcPts val="0"/>
              </a:spcBef>
              <a:spcAft>
                <a:spcPts val="0"/>
              </a:spcAft>
            </a:pPr>
            <a:r>
              <a:rPr sz="3600" spc="130" dirty="0">
                <a:solidFill>
                  <a:srgbClr val="231F20"/>
                </a:solidFill>
                <a:latin typeface="HJLIJB+TT Commons Pro Regular"/>
                <a:cs typeface="HJLIJB+TT Commons Pro Regular"/>
              </a:rPr>
              <a:t>сегментов, где можно сфокусироваться на</a:t>
            </a:r>
          </a:p>
          <a:p>
            <a:pPr marL="0" marR="0">
              <a:lnSpc>
                <a:spcPts val="4275"/>
              </a:lnSpc>
              <a:spcBef>
                <a:spcPts val="0"/>
              </a:spcBef>
              <a:spcAft>
                <a:spcPts val="0"/>
              </a:spcAft>
            </a:pPr>
            <a:r>
              <a:rPr sz="3600" spc="130" dirty="0">
                <a:solidFill>
                  <a:srgbClr val="231F20"/>
                </a:solidFill>
                <a:latin typeface="HJLIJB+TT Commons Pro Regular"/>
                <a:cs typeface="HJLIJB+TT Commons Pro Regular"/>
              </a:rPr>
              <a:t>продвижении своих товаров.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8288000" cy="10274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531516" y="961678"/>
            <a:ext cx="3336637" cy="124887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533"/>
              </a:lnSpc>
              <a:spcBef>
                <a:spcPts val="0"/>
              </a:spcBef>
              <a:spcAft>
                <a:spcPts val="0"/>
              </a:spcAft>
            </a:pPr>
            <a:r>
              <a:rPr sz="7000" b="1" spc="133" dirty="0">
                <a:solidFill>
                  <a:srgbClr val="96693C"/>
                </a:solidFill>
                <a:latin typeface="AQJFUA+Noto Sans Bold"/>
                <a:cs typeface="AQJFUA+Noto Sans Bold"/>
              </a:rPr>
              <a:t>ОБЗОР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266806" y="3689729"/>
            <a:ext cx="311962" cy="7924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940"/>
              </a:lnSpc>
              <a:spcBef>
                <a:spcPts val="0"/>
              </a:spcBef>
              <a:spcAft>
                <a:spcPts val="0"/>
              </a:spcAft>
            </a:pPr>
            <a:r>
              <a:rPr sz="3600" dirty="0">
                <a:solidFill>
                  <a:srgbClr val="96693C"/>
                </a:solidFill>
                <a:latin typeface="QSDTHH+Loubag Bold"/>
                <a:cs typeface="QSDTHH+Loubag Bold"/>
              </a:rPr>
              <a:t>1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3266301" y="3788027"/>
            <a:ext cx="3424587" cy="609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500"/>
              </a:lnSpc>
              <a:spcBef>
                <a:spcPts val="0"/>
              </a:spcBef>
              <a:spcAft>
                <a:spcPts val="0"/>
              </a:spcAft>
            </a:pPr>
            <a:r>
              <a:rPr sz="3600" b="1" spc="130" dirty="0">
                <a:solidFill>
                  <a:srgbClr val="231F20"/>
                </a:solidFill>
                <a:latin typeface="LAGOMW+TT Commons Pro Bold"/>
                <a:cs typeface="LAGOMW+TT Commons Pro Bold"/>
              </a:rPr>
              <a:t>PEST-АНАЛИЗ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266806" y="4617288"/>
            <a:ext cx="482955" cy="170402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940"/>
              </a:lnSpc>
              <a:spcBef>
                <a:spcPts val="0"/>
              </a:spcBef>
              <a:spcAft>
                <a:spcPts val="0"/>
              </a:spcAft>
            </a:pPr>
            <a:r>
              <a:rPr sz="3600" dirty="0">
                <a:solidFill>
                  <a:srgbClr val="96693C"/>
                </a:solidFill>
                <a:latin typeface="QSDTHH+Loubag Bold"/>
                <a:cs typeface="QSDTHH+Loubag Bold"/>
              </a:rPr>
              <a:t>2</a:t>
            </a:r>
          </a:p>
          <a:p>
            <a:pPr marL="0" marR="0">
              <a:lnSpc>
                <a:spcPts val="5940"/>
              </a:lnSpc>
              <a:spcBef>
                <a:spcPts val="1287"/>
              </a:spcBef>
              <a:spcAft>
                <a:spcPts val="0"/>
              </a:spcAft>
            </a:pPr>
            <a:r>
              <a:rPr sz="3600" dirty="0">
                <a:solidFill>
                  <a:srgbClr val="96693C"/>
                </a:solidFill>
                <a:latin typeface="QSDTHH+Loubag Bold"/>
                <a:cs typeface="QSDTHH+Loubag Bold"/>
              </a:rPr>
              <a:t>3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3266301" y="4715586"/>
            <a:ext cx="10989432" cy="14914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500"/>
              </a:lnSpc>
              <a:spcBef>
                <a:spcPts val="0"/>
              </a:spcBef>
              <a:spcAft>
                <a:spcPts val="0"/>
              </a:spcAft>
            </a:pPr>
            <a:r>
              <a:rPr sz="3600" b="1" spc="130" dirty="0">
                <a:solidFill>
                  <a:srgbClr val="231F20"/>
                </a:solidFill>
                <a:latin typeface="LAGOMW+TT Commons Pro Bold"/>
                <a:cs typeface="LAGOMW+TT Commons Pro Bold"/>
              </a:rPr>
              <a:t>ХАРАКТЕРИСТИКА КОНКУРЕНТОВ</a:t>
            </a:r>
          </a:p>
          <a:p>
            <a:pPr marL="0" marR="0">
              <a:lnSpc>
                <a:spcPts val="4500"/>
              </a:lnSpc>
              <a:spcBef>
                <a:spcPts val="2443"/>
              </a:spcBef>
              <a:spcAft>
                <a:spcPts val="0"/>
              </a:spcAft>
            </a:pPr>
            <a:r>
              <a:rPr sz="3600" b="1" spc="130" dirty="0">
                <a:solidFill>
                  <a:srgbClr val="231F20"/>
                </a:solidFill>
                <a:latin typeface="LAGOMW+TT Commons Pro Bold"/>
                <a:cs typeface="LAGOMW+TT Commons Pro Bold"/>
              </a:rPr>
              <a:t>АНАЛИЗ КОНКУРЕНТНЫХ СИЛ ПО М. ПОРТЕРУ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3266301" y="6524985"/>
            <a:ext cx="10068438" cy="1247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500"/>
              </a:lnSpc>
              <a:spcBef>
                <a:spcPts val="0"/>
              </a:spcBef>
              <a:spcAft>
                <a:spcPts val="0"/>
              </a:spcAft>
            </a:pPr>
            <a:r>
              <a:rPr sz="3600" b="1" spc="130" dirty="0">
                <a:solidFill>
                  <a:srgbClr val="231F20"/>
                </a:solidFill>
                <a:latin typeface="LAGOMW+TT Commons Pro Bold"/>
                <a:cs typeface="LAGOMW+TT Commons Pro Bold"/>
              </a:rPr>
              <a:t>МАТРИЦЫ</a:t>
            </a:r>
            <a:r>
              <a:rPr sz="3600" b="1" spc="1165" dirty="0">
                <a:solidFill>
                  <a:srgbClr val="231F20"/>
                </a:solidFill>
                <a:latin typeface="LAGOMW+TT Commons Pro Bold"/>
                <a:cs typeface="LAGOMW+TT Commons Pro Bold"/>
              </a:rPr>
              <a:t> </a:t>
            </a:r>
            <a:r>
              <a:rPr sz="3600" b="1" spc="130" dirty="0">
                <a:solidFill>
                  <a:srgbClr val="231F20"/>
                </a:solidFill>
                <a:latin typeface="LAGOMW+TT Commons Pro Bold"/>
                <a:cs typeface="LAGOMW+TT Commons Pro Bold"/>
              </a:rPr>
              <a:t>АНСОФФА ДЛЯ ОПРЕДЕЛЕНИЯ</a:t>
            </a:r>
          </a:p>
          <a:p>
            <a:pPr marL="0" marR="0">
              <a:lnSpc>
                <a:spcPts val="4500"/>
              </a:lnSpc>
              <a:spcBef>
                <a:spcPts val="525"/>
              </a:spcBef>
              <a:spcAft>
                <a:spcPts val="0"/>
              </a:spcAft>
            </a:pPr>
            <a:r>
              <a:rPr sz="3600" b="1" spc="130" dirty="0">
                <a:solidFill>
                  <a:srgbClr val="231F20"/>
                </a:solidFill>
                <a:latin typeface="LAGOMW+TT Commons Pro Bold"/>
                <a:cs typeface="LAGOMW+TT Commons Pro Bold"/>
              </a:rPr>
              <a:t>СТРАТЕГИЙ РОСТА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2266806" y="6745774"/>
            <a:ext cx="497128" cy="7924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940"/>
              </a:lnSpc>
              <a:spcBef>
                <a:spcPts val="0"/>
              </a:spcBef>
              <a:spcAft>
                <a:spcPts val="0"/>
              </a:spcAft>
            </a:pPr>
            <a:r>
              <a:rPr sz="3600" dirty="0">
                <a:solidFill>
                  <a:srgbClr val="96693C"/>
                </a:solidFill>
                <a:latin typeface="QSDTHH+Loubag Bold"/>
                <a:cs typeface="QSDTHH+Loubag Bold"/>
              </a:rPr>
              <a:t>4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8288000" cy="10274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849673" y="182692"/>
            <a:ext cx="12483968" cy="124887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533"/>
              </a:lnSpc>
              <a:spcBef>
                <a:spcPts val="0"/>
              </a:spcBef>
              <a:spcAft>
                <a:spcPts val="0"/>
              </a:spcAft>
            </a:pPr>
            <a:r>
              <a:rPr sz="7000" spc="133" dirty="0">
                <a:solidFill>
                  <a:srgbClr val="96693C"/>
                </a:solidFill>
                <a:latin typeface="HVUDPN+Noto Sans Regular"/>
                <a:cs typeface="HVUDPN+Noto Sans Regular"/>
              </a:rPr>
              <a:t>Стратегия</a:t>
            </a:r>
            <a:r>
              <a:rPr sz="7000" spc="133" dirty="0">
                <a:solidFill>
                  <a:srgbClr val="96693C"/>
                </a:solidFill>
                <a:latin typeface="Times New Roman"/>
                <a:cs typeface="Times New Roman"/>
              </a:rPr>
              <a:t> </a:t>
            </a:r>
            <a:r>
              <a:rPr sz="7000" spc="133" dirty="0">
                <a:solidFill>
                  <a:srgbClr val="96693C"/>
                </a:solidFill>
                <a:latin typeface="HVUDPN+Noto Sans Regular"/>
                <a:cs typeface="HVUDPN+Noto Sans Regular"/>
              </a:rPr>
              <a:t>развития</a:t>
            </a:r>
            <a:r>
              <a:rPr sz="7000" spc="133" dirty="0">
                <a:solidFill>
                  <a:srgbClr val="96693C"/>
                </a:solidFill>
                <a:latin typeface="Times New Roman"/>
                <a:cs typeface="Times New Roman"/>
              </a:rPr>
              <a:t> </a:t>
            </a:r>
            <a:r>
              <a:rPr sz="7000" spc="133" dirty="0">
                <a:solidFill>
                  <a:srgbClr val="96693C"/>
                </a:solidFill>
                <a:latin typeface="HVUDPN+Noto Sans Regular"/>
                <a:cs typeface="HVUDPN+Noto Sans Regular"/>
              </a:rPr>
              <a:t>товара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028700" y="1621390"/>
            <a:ext cx="2704037" cy="66080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903"/>
              </a:lnSpc>
              <a:spcBef>
                <a:spcPts val="0"/>
              </a:spcBef>
              <a:spcAft>
                <a:spcPts val="0"/>
              </a:spcAft>
            </a:pPr>
            <a:r>
              <a:rPr sz="3600" b="1" spc="68" dirty="0">
                <a:solidFill>
                  <a:srgbClr val="96693C"/>
                </a:solidFill>
                <a:latin typeface="VNVEBR+Noto Sans Bold"/>
                <a:cs typeface="VNVEBR+Noto Sans Bold"/>
              </a:rPr>
              <a:t>Возможна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028700" y="2541648"/>
            <a:ext cx="10329234" cy="60388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500"/>
              </a:lnSpc>
              <a:spcBef>
                <a:spcPts val="0"/>
              </a:spcBef>
              <a:spcAft>
                <a:spcPts val="0"/>
              </a:spcAft>
            </a:pPr>
            <a:r>
              <a:rPr sz="3600" spc="130" dirty="0">
                <a:solidFill>
                  <a:srgbClr val="231F20"/>
                </a:solidFill>
                <a:latin typeface="HJLIJB+TT Commons Pro Regular"/>
                <a:cs typeface="HJLIJB+TT Commons Pro Regular"/>
              </a:rPr>
              <a:t>Стратегия развития товара может быть</a:t>
            </a:r>
          </a:p>
          <a:p>
            <a:pPr marL="0" marR="0">
              <a:lnSpc>
                <a:spcPts val="4275"/>
              </a:lnSpc>
              <a:spcBef>
                <a:spcPts val="0"/>
              </a:spcBef>
              <a:spcAft>
                <a:spcPts val="0"/>
              </a:spcAft>
            </a:pPr>
            <a:r>
              <a:rPr sz="3600" spc="130" dirty="0">
                <a:solidFill>
                  <a:srgbClr val="231F20"/>
                </a:solidFill>
                <a:latin typeface="HJLIJB+TT Commons Pro Regular"/>
                <a:cs typeface="HJLIJB+TT Commons Pro Regular"/>
              </a:rPr>
              <a:t>осуществлена путем внедрения новых</a:t>
            </a:r>
          </a:p>
          <a:p>
            <a:pPr marL="0" marR="0">
              <a:lnSpc>
                <a:spcPts val="4275"/>
              </a:lnSpc>
              <a:spcBef>
                <a:spcPts val="0"/>
              </a:spcBef>
              <a:spcAft>
                <a:spcPts val="0"/>
              </a:spcAft>
            </a:pPr>
            <a:r>
              <a:rPr sz="3600" spc="130" dirty="0">
                <a:solidFill>
                  <a:srgbClr val="231F20"/>
                </a:solidFill>
                <a:latin typeface="HJLIJB+TT Commons Pro Regular"/>
                <a:cs typeface="HJLIJB+TT Commons Pro Regular"/>
              </a:rPr>
              <a:t>вкусовых модификаций, которые будут</a:t>
            </a:r>
          </a:p>
          <a:p>
            <a:pPr marL="0" marR="0">
              <a:lnSpc>
                <a:spcPts val="4275"/>
              </a:lnSpc>
              <a:spcBef>
                <a:spcPts val="0"/>
              </a:spcBef>
              <a:spcAft>
                <a:spcPts val="0"/>
              </a:spcAft>
            </a:pPr>
            <a:r>
              <a:rPr sz="3600" spc="130" dirty="0">
                <a:solidFill>
                  <a:srgbClr val="231F20"/>
                </a:solidFill>
                <a:latin typeface="HJLIJB+TT Commons Pro Regular"/>
                <a:cs typeface="HJLIJB+TT Commons Pro Regular"/>
              </a:rPr>
              <a:t>отличаться от уже существующих. Например,</a:t>
            </a:r>
          </a:p>
          <a:p>
            <a:pPr marL="0" marR="0">
              <a:lnSpc>
                <a:spcPts val="4275"/>
              </a:lnSpc>
              <a:spcBef>
                <a:spcPts val="0"/>
              </a:spcBef>
              <a:spcAft>
                <a:spcPts val="0"/>
              </a:spcAft>
            </a:pPr>
            <a:r>
              <a:rPr sz="3600" spc="130" dirty="0">
                <a:solidFill>
                  <a:srgbClr val="231F20"/>
                </a:solidFill>
                <a:latin typeface="HJLIJB+TT Commons Pro Regular"/>
                <a:cs typeface="HJLIJB+TT Commons Pro Regular"/>
              </a:rPr>
              <a:t>можно разработать шоколад </a:t>
            </a:r>
            <a:r>
              <a:rPr sz="3600" dirty="0">
                <a:solidFill>
                  <a:srgbClr val="231F20"/>
                </a:solidFill>
                <a:latin typeface="HJLIJB+TT Commons Pro Regular"/>
                <a:cs typeface="HJLIJB+TT Commons Pro Regular"/>
              </a:rPr>
              <a:t>с</a:t>
            </a:r>
          </a:p>
          <a:p>
            <a:pPr marL="0" marR="0">
              <a:lnSpc>
                <a:spcPts val="4275"/>
              </a:lnSpc>
              <a:spcBef>
                <a:spcPts val="0"/>
              </a:spcBef>
              <a:spcAft>
                <a:spcPts val="0"/>
              </a:spcAft>
            </a:pPr>
            <a:r>
              <a:rPr sz="3600" spc="130" dirty="0">
                <a:solidFill>
                  <a:srgbClr val="231F20"/>
                </a:solidFill>
                <a:latin typeface="HJLIJB+TT Commons Pro Regular"/>
                <a:cs typeface="HJLIJB+TT Commons Pro Regular"/>
              </a:rPr>
              <a:t>использованием необычных ингредиентов,</a:t>
            </a:r>
          </a:p>
          <a:p>
            <a:pPr marL="0" marR="0">
              <a:lnSpc>
                <a:spcPts val="4275"/>
              </a:lnSpc>
              <a:spcBef>
                <a:spcPts val="0"/>
              </a:spcBef>
              <a:spcAft>
                <a:spcPts val="0"/>
              </a:spcAft>
            </a:pPr>
            <a:r>
              <a:rPr sz="3600" spc="130" dirty="0">
                <a:solidFill>
                  <a:srgbClr val="231F20"/>
                </a:solidFill>
                <a:latin typeface="HJLIJB+TT Commons Pro Regular"/>
                <a:cs typeface="HJLIJB+TT Commons Pro Regular"/>
              </a:rPr>
              <a:t>таких как морепродукты или специи. Также</a:t>
            </a:r>
          </a:p>
          <a:p>
            <a:pPr marL="0" marR="0">
              <a:lnSpc>
                <a:spcPts val="4275"/>
              </a:lnSpc>
              <a:spcBef>
                <a:spcPts val="0"/>
              </a:spcBef>
              <a:spcAft>
                <a:spcPts val="0"/>
              </a:spcAft>
            </a:pPr>
            <a:r>
              <a:rPr sz="3600" spc="130" dirty="0">
                <a:solidFill>
                  <a:srgbClr val="231F20"/>
                </a:solidFill>
                <a:latin typeface="HJLIJB+TT Commons Pro Regular"/>
                <a:cs typeface="HJLIJB+TT Commons Pro Regular"/>
              </a:rPr>
              <a:t>возможна стратегия развития товара путем</a:t>
            </a:r>
          </a:p>
          <a:p>
            <a:pPr marL="0" marR="0">
              <a:lnSpc>
                <a:spcPts val="4275"/>
              </a:lnSpc>
              <a:spcBef>
                <a:spcPts val="0"/>
              </a:spcBef>
              <a:spcAft>
                <a:spcPts val="0"/>
              </a:spcAft>
            </a:pPr>
            <a:r>
              <a:rPr sz="3600" spc="130" dirty="0">
                <a:solidFill>
                  <a:srgbClr val="231F20"/>
                </a:solidFill>
                <a:latin typeface="HJLIJB+TT Commons Pro Regular"/>
                <a:cs typeface="HJLIJB+TT Commons Pro Regular"/>
              </a:rPr>
              <a:t>внедрения более здоровых </a:t>
            </a:r>
            <a:r>
              <a:rPr sz="3600" dirty="0">
                <a:solidFill>
                  <a:srgbClr val="231F20"/>
                </a:solidFill>
                <a:latin typeface="HJLIJB+TT Commons Pro Regular"/>
                <a:cs typeface="HJLIJB+TT Commons Pro Regular"/>
              </a:rPr>
              <a:t>и</a:t>
            </a:r>
            <a:r>
              <a:rPr sz="3600" spc="259" dirty="0">
                <a:solidFill>
                  <a:srgbClr val="231F20"/>
                </a:solidFill>
                <a:latin typeface="HJLIJB+TT Commons Pro Regular"/>
                <a:cs typeface="HJLIJB+TT Commons Pro Regular"/>
              </a:rPr>
              <a:t> </a:t>
            </a:r>
            <a:r>
              <a:rPr sz="3600" spc="130" dirty="0">
                <a:solidFill>
                  <a:srgbClr val="231F20"/>
                </a:solidFill>
                <a:latin typeface="HJLIJB+TT Commons Pro Regular"/>
                <a:cs typeface="HJLIJB+TT Commons Pro Regular"/>
              </a:rPr>
              <a:t>диетических</a:t>
            </a:r>
          </a:p>
          <a:p>
            <a:pPr marL="0" marR="0">
              <a:lnSpc>
                <a:spcPts val="4275"/>
              </a:lnSpc>
              <a:spcBef>
                <a:spcPts val="0"/>
              </a:spcBef>
              <a:spcAft>
                <a:spcPts val="0"/>
              </a:spcAft>
            </a:pPr>
            <a:r>
              <a:rPr sz="3600" spc="130" dirty="0">
                <a:solidFill>
                  <a:srgbClr val="231F20"/>
                </a:solidFill>
                <a:latin typeface="HJLIJB+TT Commons Pro Regular"/>
                <a:cs typeface="HJLIJB+TT Commons Pro Regular"/>
              </a:rPr>
              <a:t>вариантов шоколада, чтобы привлечь</a:t>
            </a:r>
          </a:p>
          <a:p>
            <a:pPr marL="0" marR="0">
              <a:lnSpc>
                <a:spcPts val="4275"/>
              </a:lnSpc>
              <a:spcBef>
                <a:spcPts val="0"/>
              </a:spcBef>
              <a:spcAft>
                <a:spcPts val="0"/>
              </a:spcAft>
            </a:pPr>
            <a:r>
              <a:rPr sz="3600" spc="130" dirty="0">
                <a:solidFill>
                  <a:srgbClr val="231F20"/>
                </a:solidFill>
                <a:latin typeface="HJLIJB+TT Commons Pro Regular"/>
                <a:cs typeface="HJLIJB+TT Commons Pro Regular"/>
              </a:rPr>
              <a:t>потребителей, заботящихся </a:t>
            </a:r>
            <a:r>
              <a:rPr sz="3600" dirty="0">
                <a:solidFill>
                  <a:srgbClr val="231F20"/>
                </a:solidFill>
                <a:latin typeface="HJLIJB+TT Commons Pro Regular"/>
                <a:cs typeface="HJLIJB+TT Commons Pro Regular"/>
              </a:rPr>
              <a:t>о</a:t>
            </a:r>
            <a:r>
              <a:rPr sz="3600" spc="259" dirty="0">
                <a:solidFill>
                  <a:srgbClr val="231F20"/>
                </a:solidFill>
                <a:latin typeface="HJLIJB+TT Commons Pro Regular"/>
                <a:cs typeface="HJLIJB+TT Commons Pro Regular"/>
              </a:rPr>
              <a:t> </a:t>
            </a:r>
            <a:r>
              <a:rPr sz="3600" spc="130" dirty="0">
                <a:solidFill>
                  <a:srgbClr val="231F20"/>
                </a:solidFill>
                <a:latin typeface="HJLIJB+TT Commons Pro Regular"/>
                <a:cs typeface="HJLIJB+TT Commons Pro Regular"/>
              </a:rPr>
              <a:t>своем здоровье.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8288000" cy="10274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849673" y="182688"/>
            <a:ext cx="12707986" cy="124887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533"/>
              </a:lnSpc>
              <a:spcBef>
                <a:spcPts val="0"/>
              </a:spcBef>
              <a:spcAft>
                <a:spcPts val="0"/>
              </a:spcAft>
            </a:pPr>
            <a:r>
              <a:rPr sz="7000" spc="133" dirty="0">
                <a:solidFill>
                  <a:srgbClr val="96693C"/>
                </a:solidFill>
                <a:latin typeface="FMDKIU+Noto Sans Regular"/>
                <a:cs typeface="FMDKIU+Noto Sans Regular"/>
              </a:rPr>
              <a:t>Стратегия</a:t>
            </a:r>
            <a:r>
              <a:rPr sz="7000" spc="133" dirty="0">
                <a:solidFill>
                  <a:srgbClr val="96693C"/>
                </a:solidFill>
                <a:latin typeface="Times New Roman"/>
                <a:cs typeface="Times New Roman"/>
              </a:rPr>
              <a:t> </a:t>
            </a:r>
            <a:r>
              <a:rPr sz="7000" spc="133" dirty="0">
                <a:solidFill>
                  <a:srgbClr val="96693C"/>
                </a:solidFill>
                <a:latin typeface="FMDKIU+Noto Sans Regular"/>
                <a:cs typeface="FMDKIU+Noto Sans Regular"/>
              </a:rPr>
              <a:t>диверсификации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028700" y="1621387"/>
            <a:ext cx="2704037" cy="66080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903"/>
              </a:lnSpc>
              <a:spcBef>
                <a:spcPts val="0"/>
              </a:spcBef>
              <a:spcAft>
                <a:spcPts val="0"/>
              </a:spcAft>
            </a:pPr>
            <a:r>
              <a:rPr sz="3600" b="1" spc="68" dirty="0">
                <a:solidFill>
                  <a:srgbClr val="96693C"/>
                </a:solidFill>
                <a:latin typeface="QNADMS+Noto Sans Bold"/>
                <a:cs typeface="QNADMS+Noto Sans Bold"/>
              </a:rPr>
              <a:t>Возможна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028700" y="2541644"/>
            <a:ext cx="10035254" cy="3324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500"/>
              </a:lnSpc>
              <a:spcBef>
                <a:spcPts val="0"/>
              </a:spcBef>
              <a:spcAft>
                <a:spcPts val="0"/>
              </a:spcAft>
            </a:pPr>
            <a:r>
              <a:rPr sz="3600" spc="130" dirty="0">
                <a:solidFill>
                  <a:srgbClr val="231F20"/>
                </a:solidFill>
                <a:latin typeface="PGGVVU+TT Commons Pro Regular"/>
                <a:cs typeface="PGGVVU+TT Commons Pro Regular"/>
              </a:rPr>
              <a:t>Фабрика может рассмотреть возможность</a:t>
            </a:r>
          </a:p>
          <a:p>
            <a:pPr marL="0" marR="0">
              <a:lnSpc>
                <a:spcPts val="4275"/>
              </a:lnSpc>
              <a:spcBef>
                <a:spcPts val="0"/>
              </a:spcBef>
              <a:spcAft>
                <a:spcPts val="0"/>
              </a:spcAft>
            </a:pPr>
            <a:r>
              <a:rPr sz="3600" spc="130" dirty="0">
                <a:solidFill>
                  <a:srgbClr val="231F20"/>
                </a:solidFill>
                <a:latin typeface="PGGVVU+TT Commons Pro Regular"/>
                <a:cs typeface="PGGVVU+TT Commons Pro Regular"/>
              </a:rPr>
              <a:t>диверсификации на другие рынки, такие как</a:t>
            </a:r>
          </a:p>
          <a:p>
            <a:pPr marL="0" marR="0">
              <a:lnSpc>
                <a:spcPts val="4275"/>
              </a:lnSpc>
              <a:spcBef>
                <a:spcPts val="0"/>
              </a:spcBef>
              <a:spcAft>
                <a:spcPts val="0"/>
              </a:spcAft>
            </a:pPr>
            <a:r>
              <a:rPr sz="3600" spc="130" dirty="0">
                <a:solidFill>
                  <a:srgbClr val="231F20"/>
                </a:solidFill>
                <a:latin typeface="PGGVVU+TT Commons Pro Regular"/>
                <a:cs typeface="PGGVVU+TT Commons Pro Regular"/>
              </a:rPr>
              <a:t>рынок напитков или здорового питания, </a:t>
            </a:r>
            <a:r>
              <a:rPr sz="3600" dirty="0">
                <a:solidFill>
                  <a:srgbClr val="231F20"/>
                </a:solidFill>
                <a:latin typeface="PGGVVU+TT Commons Pro Regular"/>
                <a:cs typeface="PGGVVU+TT Commons Pro Regular"/>
              </a:rPr>
              <a:t>и</a:t>
            </a:r>
          </a:p>
          <a:p>
            <a:pPr marL="0" marR="0">
              <a:lnSpc>
                <a:spcPts val="4275"/>
              </a:lnSpc>
              <a:spcBef>
                <a:spcPts val="0"/>
              </a:spcBef>
              <a:spcAft>
                <a:spcPts val="0"/>
              </a:spcAft>
            </a:pPr>
            <a:r>
              <a:rPr sz="3600" spc="130" dirty="0">
                <a:solidFill>
                  <a:srgbClr val="231F20"/>
                </a:solidFill>
                <a:latin typeface="PGGVVU+TT Commons Pro Regular"/>
                <a:cs typeface="PGGVVU+TT Commons Pro Regular"/>
              </a:rPr>
              <a:t>создать продукты, содержащие шоколад,</a:t>
            </a:r>
          </a:p>
          <a:p>
            <a:pPr marL="0" marR="0">
              <a:lnSpc>
                <a:spcPts val="4275"/>
              </a:lnSpc>
              <a:spcBef>
                <a:spcPts val="0"/>
              </a:spcBef>
              <a:spcAft>
                <a:spcPts val="0"/>
              </a:spcAft>
            </a:pPr>
            <a:r>
              <a:rPr sz="3600" spc="130" dirty="0">
                <a:solidFill>
                  <a:srgbClr val="231F20"/>
                </a:solidFill>
                <a:latin typeface="PGGVVU+TT Commons Pro Regular"/>
                <a:cs typeface="PGGVVU+TT Commons Pro Regular"/>
              </a:rPr>
              <a:t>которые будут соответствовать этим рынкам.</a:t>
            </a:r>
          </a:p>
          <a:p>
            <a:pPr marL="0" marR="0">
              <a:lnSpc>
                <a:spcPts val="4275"/>
              </a:lnSpc>
              <a:spcBef>
                <a:spcPts val="0"/>
              </a:spcBef>
              <a:spcAft>
                <a:spcPts val="0"/>
              </a:spcAft>
            </a:pPr>
            <a:r>
              <a:rPr sz="3600" spc="130" dirty="0">
                <a:solidFill>
                  <a:srgbClr val="231F20"/>
                </a:solidFill>
                <a:latin typeface="PGGVVU+TT Commons Pro Regular"/>
                <a:cs typeface="PGGVVU+TT Commons Pro Regular"/>
              </a:rPr>
              <a:t>Например, это может быть шоколад,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028700" y="5799195"/>
            <a:ext cx="10070916" cy="11525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500"/>
              </a:lnSpc>
              <a:spcBef>
                <a:spcPts val="0"/>
              </a:spcBef>
              <a:spcAft>
                <a:spcPts val="0"/>
              </a:spcAft>
            </a:pPr>
            <a:r>
              <a:rPr sz="3600" spc="130" dirty="0">
                <a:solidFill>
                  <a:srgbClr val="231F20"/>
                </a:solidFill>
                <a:latin typeface="PGGVVU+TT Commons Pro Regular"/>
                <a:cs typeface="PGGVVU+TT Commons Pro Regular"/>
              </a:rPr>
              <a:t>обогащенный витаминами </a:t>
            </a:r>
            <a:r>
              <a:rPr sz="3600" dirty="0">
                <a:solidFill>
                  <a:srgbClr val="231F20"/>
                </a:solidFill>
                <a:latin typeface="PGGVVU+TT Commons Pro Regular"/>
                <a:cs typeface="PGGVVU+TT Commons Pro Regular"/>
              </a:rPr>
              <a:t>и</a:t>
            </a:r>
            <a:r>
              <a:rPr sz="3600" spc="259" dirty="0">
                <a:solidFill>
                  <a:srgbClr val="231F20"/>
                </a:solidFill>
                <a:latin typeface="PGGVVU+TT Commons Pro Regular"/>
                <a:cs typeface="PGGVVU+TT Commons Pro Regular"/>
              </a:rPr>
              <a:t> </a:t>
            </a:r>
            <a:r>
              <a:rPr sz="3600" spc="130" dirty="0">
                <a:solidFill>
                  <a:srgbClr val="231F20"/>
                </a:solidFill>
                <a:latin typeface="PGGVVU+TT Commons Pro Regular"/>
                <a:cs typeface="PGGVVU+TT Commons Pro Regular"/>
              </a:rPr>
              <a:t>минералами или</a:t>
            </a:r>
          </a:p>
          <a:p>
            <a:pPr marL="0" marR="0">
              <a:lnSpc>
                <a:spcPts val="4275"/>
              </a:lnSpc>
              <a:spcBef>
                <a:spcPts val="0"/>
              </a:spcBef>
              <a:spcAft>
                <a:spcPts val="0"/>
              </a:spcAft>
            </a:pPr>
            <a:r>
              <a:rPr sz="3600" spc="130" dirty="0">
                <a:solidFill>
                  <a:srgbClr val="231F20"/>
                </a:solidFill>
                <a:latin typeface="PGGVVU+TT Commons Pro Regular"/>
                <a:cs typeface="PGGVVU+TT Commons Pro Regular"/>
              </a:rPr>
              <a:t>горячий шоколад быстрого приготовления.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8288000" cy="10274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219837" y="848974"/>
            <a:ext cx="8990315" cy="17739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7217"/>
              </a:lnSpc>
              <a:spcBef>
                <a:spcPts val="0"/>
              </a:spcBef>
              <a:spcAft>
                <a:spcPts val="0"/>
              </a:spcAft>
            </a:pPr>
            <a:r>
              <a:rPr sz="5300" b="1" spc="100" dirty="0">
                <a:solidFill>
                  <a:srgbClr val="231F20"/>
                </a:solidFill>
                <a:latin typeface="QNADMS+Noto Sans Bold"/>
                <a:cs typeface="QNADMS+Noto Sans Bold"/>
              </a:rPr>
              <a:t>КЛЮЧЕВЫЕ</a:t>
            </a:r>
            <a:r>
              <a:rPr sz="5300" b="1" spc="101" dirty="0">
                <a:solidFill>
                  <a:srgbClr val="231F20"/>
                </a:solidFill>
                <a:latin typeface="Times New Roman"/>
                <a:cs typeface="Times New Roman"/>
              </a:rPr>
              <a:t> </a:t>
            </a:r>
            <a:r>
              <a:rPr sz="5300" b="1" spc="100" dirty="0">
                <a:solidFill>
                  <a:srgbClr val="231F20"/>
                </a:solidFill>
                <a:latin typeface="QNADMS+Noto Sans Bold"/>
                <a:cs typeface="QNADMS+Noto Sans Bold"/>
              </a:rPr>
              <a:t>ИСТОЧНИКИ</a:t>
            </a:r>
          </a:p>
          <a:p>
            <a:pPr marL="0" marR="0">
              <a:lnSpc>
                <a:spcPts val="6450"/>
              </a:lnSpc>
              <a:spcBef>
                <a:spcPts val="0"/>
              </a:spcBef>
              <a:spcAft>
                <a:spcPts val="0"/>
              </a:spcAft>
            </a:pPr>
            <a:r>
              <a:rPr sz="5300" b="1" spc="100" dirty="0">
                <a:solidFill>
                  <a:srgbClr val="231F20"/>
                </a:solidFill>
                <a:latin typeface="QNADMS+Noto Sans Bold"/>
                <a:cs typeface="QNADMS+Noto Sans Bold"/>
              </a:rPr>
              <a:t>РОСТА</a:t>
            </a:r>
            <a:r>
              <a:rPr sz="5300" b="1" spc="100" dirty="0">
                <a:solidFill>
                  <a:srgbClr val="231F20"/>
                </a:solidFill>
                <a:latin typeface="Times New Roman"/>
                <a:cs typeface="Times New Roman"/>
              </a:rPr>
              <a:t> </a:t>
            </a:r>
            <a:r>
              <a:rPr sz="5300" b="1" spc="100" dirty="0">
                <a:solidFill>
                  <a:srgbClr val="231F20"/>
                </a:solidFill>
                <a:latin typeface="QNADMS+Noto Sans Bold"/>
                <a:cs typeface="QNADMS+Noto Sans Bold"/>
              </a:rPr>
              <a:t>КОМПАНИИ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207382" y="3754438"/>
            <a:ext cx="8973632" cy="2781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500"/>
              </a:lnSpc>
              <a:spcBef>
                <a:spcPts val="0"/>
              </a:spcBef>
              <a:spcAft>
                <a:spcPts val="0"/>
              </a:spcAft>
            </a:pPr>
            <a:r>
              <a:rPr sz="3600" spc="130" dirty="0">
                <a:solidFill>
                  <a:srgbClr val="EEE2D0"/>
                </a:solidFill>
                <a:latin typeface="PGGVVU+TT Commons Pro Regular"/>
                <a:cs typeface="PGGVVU+TT Commons Pro Regular"/>
              </a:rPr>
              <a:t>Инновации </a:t>
            </a:r>
            <a:r>
              <a:rPr sz="3600" dirty="0">
                <a:solidFill>
                  <a:srgbClr val="EEE2D0"/>
                </a:solidFill>
                <a:latin typeface="PGGVVU+TT Commons Pro Regular"/>
                <a:cs typeface="PGGVVU+TT Commons Pro Regular"/>
              </a:rPr>
              <a:t>и</a:t>
            </a:r>
            <a:r>
              <a:rPr sz="3600" spc="259" dirty="0">
                <a:solidFill>
                  <a:srgbClr val="EEE2D0"/>
                </a:solidFill>
                <a:latin typeface="PGGVVU+TT Commons Pro Regular"/>
                <a:cs typeface="PGGVVU+TT Commons Pro Regular"/>
              </a:rPr>
              <a:t> </a:t>
            </a:r>
            <a:r>
              <a:rPr sz="3600" spc="130" dirty="0">
                <a:solidFill>
                  <a:srgbClr val="EEE2D0"/>
                </a:solidFill>
                <a:latin typeface="PGGVVU+TT Commons Pro Regular"/>
                <a:cs typeface="PGGVVU+TT Commons Pro Regular"/>
              </a:rPr>
              <a:t>развитие новых продуктов,</a:t>
            </a:r>
          </a:p>
          <a:p>
            <a:pPr marL="0" marR="0">
              <a:lnSpc>
                <a:spcPts val="4275"/>
              </a:lnSpc>
              <a:spcBef>
                <a:spcPts val="0"/>
              </a:spcBef>
              <a:spcAft>
                <a:spcPts val="0"/>
              </a:spcAft>
            </a:pPr>
            <a:r>
              <a:rPr sz="3600" spc="130" dirty="0">
                <a:solidFill>
                  <a:srgbClr val="EEE2D0"/>
                </a:solidFill>
                <a:latin typeface="PGGVVU+TT Commons Pro Regular"/>
                <a:cs typeface="PGGVVU+TT Commons Pro Regular"/>
              </a:rPr>
              <a:t>расширение ассортимента продукции,</a:t>
            </a:r>
          </a:p>
          <a:p>
            <a:pPr marL="0" marR="0">
              <a:lnSpc>
                <a:spcPts val="4275"/>
              </a:lnSpc>
              <a:spcBef>
                <a:spcPts val="0"/>
              </a:spcBef>
              <a:spcAft>
                <a:spcPts val="0"/>
              </a:spcAft>
            </a:pPr>
            <a:r>
              <a:rPr sz="3600" spc="130" dirty="0">
                <a:solidFill>
                  <a:srgbClr val="EEE2D0"/>
                </a:solidFill>
                <a:latin typeface="PGGVVU+TT Commons Pro Regular"/>
                <a:cs typeface="PGGVVU+TT Commons Pro Regular"/>
              </a:rPr>
              <a:t>расширение географических рынков,</a:t>
            </a:r>
          </a:p>
          <a:p>
            <a:pPr marL="0" marR="0">
              <a:lnSpc>
                <a:spcPts val="4275"/>
              </a:lnSpc>
              <a:spcBef>
                <a:spcPts val="0"/>
              </a:spcBef>
              <a:spcAft>
                <a:spcPts val="0"/>
              </a:spcAft>
            </a:pPr>
            <a:r>
              <a:rPr sz="3600" spc="130" dirty="0">
                <a:solidFill>
                  <a:srgbClr val="EEE2D0"/>
                </a:solidFill>
                <a:latin typeface="PGGVVU+TT Commons Pro Regular"/>
                <a:cs typeface="PGGVVU+TT Commons Pro Regular"/>
              </a:rPr>
              <a:t>маркетинг </a:t>
            </a:r>
            <a:r>
              <a:rPr sz="3600" dirty="0">
                <a:solidFill>
                  <a:srgbClr val="EEE2D0"/>
                </a:solidFill>
                <a:latin typeface="PGGVVU+TT Commons Pro Regular"/>
                <a:cs typeface="PGGVVU+TT Commons Pro Regular"/>
              </a:rPr>
              <a:t>и</a:t>
            </a:r>
            <a:r>
              <a:rPr sz="3600" spc="259" dirty="0">
                <a:solidFill>
                  <a:srgbClr val="EEE2D0"/>
                </a:solidFill>
                <a:latin typeface="PGGVVU+TT Commons Pro Regular"/>
                <a:cs typeface="PGGVVU+TT Commons Pro Regular"/>
              </a:rPr>
              <a:t> </a:t>
            </a:r>
            <a:r>
              <a:rPr sz="3600" spc="130" dirty="0">
                <a:solidFill>
                  <a:srgbClr val="EEE2D0"/>
                </a:solidFill>
                <a:latin typeface="PGGVVU+TT Commons Pro Regular"/>
                <a:cs typeface="PGGVVU+TT Commons Pro Regular"/>
              </a:rPr>
              <a:t>активная рекламная</a:t>
            </a:r>
          </a:p>
          <a:p>
            <a:pPr marL="0" marR="0">
              <a:lnSpc>
                <a:spcPts val="4275"/>
              </a:lnSpc>
              <a:spcBef>
                <a:spcPts val="0"/>
              </a:spcBef>
              <a:spcAft>
                <a:spcPts val="0"/>
              </a:spcAft>
            </a:pPr>
            <a:r>
              <a:rPr sz="3600" spc="130" dirty="0">
                <a:solidFill>
                  <a:srgbClr val="EEE2D0"/>
                </a:solidFill>
                <a:latin typeface="PGGVVU+TT Commons Pro Regular"/>
                <a:cs typeface="PGGVVU+TT Commons Pro Regular"/>
              </a:rPr>
              <a:t>кампания.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8288000" cy="10274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649488" y="3562267"/>
            <a:ext cx="7141551" cy="33807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3346"/>
              </a:lnSpc>
              <a:spcBef>
                <a:spcPts val="0"/>
              </a:spcBef>
              <a:spcAft>
                <a:spcPts val="0"/>
              </a:spcAft>
            </a:pPr>
            <a:r>
              <a:rPr sz="9800" spc="186" dirty="0">
                <a:solidFill>
                  <a:srgbClr val="96693C"/>
                </a:solidFill>
                <a:latin typeface="FMDKIU+Noto Sans Regular"/>
                <a:cs typeface="FMDKIU+Noto Sans Regular"/>
              </a:rPr>
              <a:t>Спасибо</a:t>
            </a:r>
            <a:r>
              <a:rPr sz="9800" spc="186" dirty="0">
                <a:solidFill>
                  <a:srgbClr val="96693C"/>
                </a:solidFill>
                <a:latin typeface="Times New Roman"/>
                <a:cs typeface="Times New Roman"/>
              </a:rPr>
              <a:t> </a:t>
            </a:r>
            <a:r>
              <a:rPr sz="9800" spc="186" dirty="0">
                <a:solidFill>
                  <a:srgbClr val="96693C"/>
                </a:solidFill>
                <a:latin typeface="FMDKIU+Noto Sans Regular"/>
                <a:cs typeface="FMDKIU+Noto Sans Regular"/>
              </a:rPr>
              <a:t>за</a:t>
            </a:r>
          </a:p>
          <a:p>
            <a:pPr marL="114448" marR="0">
              <a:lnSpc>
                <a:spcPts val="11925"/>
              </a:lnSpc>
              <a:spcBef>
                <a:spcPts val="50"/>
              </a:spcBef>
              <a:spcAft>
                <a:spcPts val="0"/>
              </a:spcAft>
            </a:pPr>
            <a:r>
              <a:rPr sz="9800" spc="186" dirty="0">
                <a:solidFill>
                  <a:srgbClr val="96693C"/>
                </a:solidFill>
                <a:latin typeface="FMDKIU+Noto Sans Regular"/>
                <a:cs typeface="FMDKIU+Noto Sans Regular"/>
              </a:rPr>
              <a:t>внимание</a:t>
            </a:r>
            <a:r>
              <a:rPr sz="9800" dirty="0">
                <a:solidFill>
                  <a:srgbClr val="96693C"/>
                </a:solidFill>
                <a:latin typeface="HPJUBW+Loubag Regular"/>
                <a:cs typeface="HPJUBW+Loubag Regular"/>
              </a:rPr>
              <a:t>!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8288000" cy="10274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271792" y="1220273"/>
            <a:ext cx="9433047" cy="9233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7217"/>
              </a:lnSpc>
              <a:spcBef>
                <a:spcPts val="0"/>
              </a:spcBef>
              <a:spcAft>
                <a:spcPts val="0"/>
              </a:spcAft>
            </a:pPr>
            <a:r>
              <a:rPr lang="ru-RU" sz="5300" spc="100" dirty="0" smtClean="0">
                <a:solidFill>
                  <a:srgbClr val="96693C"/>
                </a:solidFill>
                <a:latin typeface="PPULGR+Noto Sans Regular"/>
                <a:cs typeface="PPULGR+Noto Sans Regular"/>
              </a:rPr>
              <a:t>КОНДИТЕРСКАЯ ФАБРИКА</a:t>
            </a:r>
            <a:endParaRPr sz="5300" spc="100" dirty="0">
              <a:solidFill>
                <a:srgbClr val="96693C"/>
              </a:solidFill>
              <a:latin typeface="PPULGR+Noto Sans Regular"/>
              <a:cs typeface="PPULGR+Noto Sans Regula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044331" y="1917603"/>
            <a:ext cx="3797405" cy="11486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8744"/>
              </a:lnSpc>
              <a:spcBef>
                <a:spcPts val="0"/>
              </a:spcBef>
              <a:spcAft>
                <a:spcPts val="0"/>
              </a:spcAft>
            </a:pPr>
            <a:r>
              <a:rPr sz="5300" spc="100" dirty="0">
                <a:solidFill>
                  <a:srgbClr val="96693C"/>
                </a:solidFill>
                <a:latin typeface="NPTSVA+Loubag Regular"/>
                <a:cs typeface="NPTSVA+Loubag Regular"/>
              </a:rPr>
              <a:t>"</a:t>
            </a:r>
            <a:r>
              <a:rPr sz="5300" spc="100" dirty="0">
                <a:solidFill>
                  <a:srgbClr val="96693C"/>
                </a:solidFill>
                <a:latin typeface="PPULGR+Noto Sans Regular"/>
                <a:cs typeface="PPULGR+Noto Sans Regular"/>
              </a:rPr>
              <a:t>СПАРТАК</a:t>
            </a:r>
            <a:r>
              <a:rPr sz="5300" dirty="0">
                <a:solidFill>
                  <a:srgbClr val="96693C"/>
                </a:solidFill>
                <a:latin typeface="NPTSVA+Loubag Regular"/>
                <a:cs typeface="NPTSVA+Loubag Regular"/>
              </a:rPr>
              <a:t>"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7170316" y="2866469"/>
            <a:ext cx="9172060" cy="634789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500"/>
              </a:lnSpc>
            </a:pPr>
            <a:r>
              <a:rPr lang="ru-RU" sz="3600" spc="130" dirty="0">
                <a:solidFill>
                  <a:srgbClr val="231F20"/>
                </a:solidFill>
                <a:latin typeface="NGOIFG+TT Commons Pro Regular"/>
                <a:cs typeface="NGOIFG+TT Commons Pro Regular"/>
              </a:rPr>
              <a:t>кондитерская фабрика в Гомеле, входит в состав концерна «</a:t>
            </a:r>
            <a:r>
              <a:rPr lang="ru-RU" sz="3600" spc="130" dirty="0" err="1">
                <a:solidFill>
                  <a:srgbClr val="231F20"/>
                </a:solidFill>
                <a:latin typeface="NGOIFG+TT Commons Pro Regular"/>
                <a:cs typeface="NGOIFG+TT Commons Pro Regular"/>
              </a:rPr>
              <a:t>Белгоспищепром</a:t>
            </a:r>
            <a:r>
              <a:rPr lang="ru-RU" sz="3600" spc="130" dirty="0">
                <a:solidFill>
                  <a:srgbClr val="231F20"/>
                </a:solidFill>
                <a:latin typeface="NGOIFG+TT Commons Pro Regular"/>
                <a:cs typeface="NGOIFG+TT Commons Pro Regular"/>
              </a:rPr>
              <a:t>». Выпускает шоколад, шоколадные батончики, </a:t>
            </a:r>
            <a:r>
              <a:rPr lang="ru-RU" sz="3600" spc="130" dirty="0" smtClean="0">
                <a:solidFill>
                  <a:srgbClr val="231F20"/>
                </a:solidFill>
                <a:latin typeface="NGOIFG+TT Commons Pro Regular"/>
                <a:cs typeface="NGOIFG+TT Commons Pro Regular"/>
              </a:rPr>
              <a:t>конфеты, также </a:t>
            </a:r>
            <a:r>
              <a:rPr lang="ru-RU" sz="3600" spc="130" dirty="0">
                <a:solidFill>
                  <a:srgbClr val="231F20"/>
                </a:solidFill>
                <a:latin typeface="NGOIFG+TT Commons Pro Regular"/>
                <a:cs typeface="NGOIFG+TT Commons Pro Regular"/>
              </a:rPr>
              <a:t>в </a:t>
            </a:r>
            <a:r>
              <a:rPr lang="ru-RU" sz="3600" spc="130" dirty="0">
                <a:solidFill>
                  <a:srgbClr val="231F20"/>
                </a:solidFill>
                <a:latin typeface="NGOIFG+TT Commons Pro Regular" charset="-52"/>
                <a:cs typeface="NGOIFG+TT Commons Pro Regular"/>
              </a:rPr>
              <a:t>ассортименте</a:t>
            </a:r>
            <a:r>
              <a:rPr lang="ru-RU" sz="3600" spc="130" dirty="0">
                <a:solidFill>
                  <a:srgbClr val="231F20"/>
                </a:solidFill>
                <a:latin typeface="NGOIFG+TT Commons Pro Regular"/>
                <a:cs typeface="NGOIFG+TT Commons Pro Regular"/>
              </a:rPr>
              <a:t> продукция на фруктозе</a:t>
            </a:r>
            <a:r>
              <a:rPr lang="ru-RU" sz="3600" spc="130" dirty="0" smtClean="0">
                <a:solidFill>
                  <a:srgbClr val="231F20"/>
                </a:solidFill>
                <a:latin typeface="NGOIFG+TT Commons Pro Regular"/>
                <a:cs typeface="NGOIFG+TT Commons Pro Regular"/>
              </a:rPr>
              <a:t>.</a:t>
            </a:r>
            <a:r>
              <a:rPr lang="ru-RU" sz="3600" dirty="0"/>
              <a:t> </a:t>
            </a:r>
            <a:r>
              <a:rPr lang="ru-RU" sz="3600" dirty="0">
                <a:latin typeface="NGOIFG+TT Commons Pro Regular" charset="-52"/>
              </a:rPr>
              <a:t>Создана 4 июня 1924 года как кондитерская фабрика «Просвет» на базе кондитерской мастерской. В 1994 году преобразована в акционерное общество, с 1998 года — совместное белорусско-американское предприятие.</a:t>
            </a:r>
            <a:endParaRPr sz="3600" spc="130" dirty="0">
              <a:solidFill>
                <a:srgbClr val="231F20"/>
              </a:solidFill>
              <a:latin typeface="NGOIFG+TT Commons Pro Regular" charset="-52"/>
              <a:cs typeface="NGOIFG+TT Commons Pro Regular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170316" y="7752794"/>
            <a:ext cx="7641350" cy="5436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500"/>
              </a:lnSpc>
              <a:spcBef>
                <a:spcPts val="0"/>
              </a:spcBef>
              <a:spcAft>
                <a:spcPts val="0"/>
              </a:spcAft>
            </a:pPr>
            <a:endParaRPr sz="3600" spc="130" dirty="0">
              <a:solidFill>
                <a:srgbClr val="231F20"/>
              </a:solidFill>
              <a:latin typeface="NGOIFG+TT Commons Pro Regular"/>
              <a:cs typeface="NGOIFG+TT Commons Pro Regular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8288000" cy="10274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219837" y="848973"/>
            <a:ext cx="10350455" cy="954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7217"/>
              </a:lnSpc>
              <a:spcBef>
                <a:spcPts val="0"/>
              </a:spcBef>
              <a:spcAft>
                <a:spcPts val="0"/>
              </a:spcAft>
            </a:pPr>
            <a:r>
              <a:rPr sz="5300" b="1" spc="100" dirty="0">
                <a:solidFill>
                  <a:srgbClr val="231F20"/>
                </a:solidFill>
                <a:latin typeface="AQJFUA+Noto Sans Bold"/>
                <a:cs typeface="AQJFUA+Noto Sans Bold"/>
              </a:rPr>
              <a:t>КЛЮЧЕВОЕ</a:t>
            </a:r>
            <a:r>
              <a:rPr sz="5300" b="1" spc="101" dirty="0">
                <a:solidFill>
                  <a:srgbClr val="231F20"/>
                </a:solidFill>
                <a:latin typeface="Times New Roman"/>
                <a:cs typeface="Times New Roman"/>
              </a:rPr>
              <a:t> </a:t>
            </a:r>
            <a:r>
              <a:rPr sz="5300" b="1" spc="100" dirty="0">
                <a:solidFill>
                  <a:srgbClr val="231F20"/>
                </a:solidFill>
                <a:latin typeface="AQJFUA+Noto Sans Bold"/>
                <a:cs typeface="AQJFUA+Noto Sans Bold"/>
              </a:rPr>
              <a:t>ПРЕИМУЩЕСТВО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207382" y="3741769"/>
            <a:ext cx="8194858" cy="1930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7624"/>
              </a:lnSpc>
              <a:spcBef>
                <a:spcPts val="0"/>
              </a:spcBef>
              <a:spcAft>
                <a:spcPts val="0"/>
              </a:spcAft>
            </a:pPr>
            <a:r>
              <a:rPr sz="6100" spc="219" dirty="0">
                <a:solidFill>
                  <a:srgbClr val="EEE2D0"/>
                </a:solidFill>
                <a:latin typeface="NGOIFG+TT Commons Pro Regular"/>
                <a:cs typeface="NGOIFG+TT Commons Pro Regular"/>
              </a:rPr>
              <a:t>Лучшее</a:t>
            </a:r>
            <a:r>
              <a:rPr sz="6100" spc="220" dirty="0">
                <a:solidFill>
                  <a:srgbClr val="EEE2D0"/>
                </a:solidFill>
                <a:latin typeface="NGOIFG+TT Commons Pro Regular"/>
                <a:cs typeface="NGOIFG+TT Commons Pro Regular"/>
              </a:rPr>
              <a:t> </a:t>
            </a:r>
            <a:r>
              <a:rPr sz="6100" spc="219" dirty="0">
                <a:solidFill>
                  <a:srgbClr val="EEE2D0"/>
                </a:solidFill>
                <a:latin typeface="NGOIFG+TT Commons Pro Regular"/>
                <a:cs typeface="NGOIFG+TT Commons Pro Regular"/>
              </a:rPr>
              <a:t>соотношение</a:t>
            </a:r>
          </a:p>
          <a:p>
            <a:pPr marL="0" marR="0">
              <a:lnSpc>
                <a:spcPts val="7275"/>
              </a:lnSpc>
              <a:spcBef>
                <a:spcPts val="0"/>
              </a:spcBef>
              <a:spcAft>
                <a:spcPts val="0"/>
              </a:spcAft>
            </a:pPr>
            <a:r>
              <a:rPr sz="6100" spc="219" dirty="0">
                <a:solidFill>
                  <a:srgbClr val="EEE2D0"/>
                </a:solidFill>
                <a:latin typeface="NGOIFG+TT Commons Pro Regular"/>
                <a:cs typeface="NGOIFG+TT Commons Pro Regular"/>
              </a:rPr>
              <a:t>цена-качество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>
            <a:hlinkClick r:id="rId2"/>
          </p:cNvPr>
          <p:cNvSpPr/>
          <p:nvPr/>
        </p:nvSpPr>
        <p:spPr>
          <a:xfrm>
            <a:off x="0" y="0"/>
            <a:ext cx="18288000" cy="102743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170316" y="2116057"/>
            <a:ext cx="6571538" cy="15048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549"/>
              </a:lnSpc>
              <a:spcBef>
                <a:spcPts val="0"/>
              </a:spcBef>
              <a:spcAft>
                <a:spcPts val="0"/>
              </a:spcAft>
            </a:pPr>
            <a:r>
              <a:rPr sz="7000" spc="133" dirty="0">
                <a:solidFill>
                  <a:srgbClr val="96693C"/>
                </a:solidFill>
                <a:latin typeface="NPTSVA+Loubag Regular"/>
                <a:cs typeface="NPTSVA+Loubag Regular"/>
              </a:rPr>
              <a:t>PEST-</a:t>
            </a:r>
            <a:r>
              <a:rPr sz="7000" spc="133" dirty="0">
                <a:solidFill>
                  <a:srgbClr val="96693C"/>
                </a:solidFill>
                <a:latin typeface="PPULGR+Noto Sans Regular"/>
                <a:cs typeface="PPULGR+Noto Sans Regular"/>
              </a:rPr>
              <a:t>АНАЛИЗ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170316" y="4110800"/>
            <a:ext cx="9365452" cy="3867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500"/>
              </a:lnSpc>
              <a:spcBef>
                <a:spcPts val="0"/>
              </a:spcBef>
              <a:spcAft>
                <a:spcPts val="0"/>
              </a:spcAft>
            </a:pPr>
            <a:r>
              <a:rPr sz="3600" spc="130" dirty="0">
                <a:solidFill>
                  <a:srgbClr val="231F20"/>
                </a:solidFill>
                <a:latin typeface="NGOIFG+TT Commons Pro Regular"/>
                <a:cs typeface="NGOIFG+TT Commons Pro Regular"/>
              </a:rPr>
              <a:t>PEST-анализ </a:t>
            </a:r>
            <a:r>
              <a:rPr sz="3600" dirty="0">
                <a:solidFill>
                  <a:srgbClr val="231F20"/>
                </a:solidFill>
                <a:latin typeface="NGOIFG+TT Commons Pro Regular"/>
                <a:cs typeface="NGOIFG+TT Commons Pro Regular"/>
              </a:rPr>
              <a:t>—</a:t>
            </a:r>
            <a:r>
              <a:rPr sz="3600" spc="259" dirty="0">
                <a:solidFill>
                  <a:srgbClr val="231F20"/>
                </a:solidFill>
                <a:latin typeface="NGOIFG+TT Commons Pro Regular"/>
                <a:cs typeface="NGOIFG+TT Commons Pro Regular"/>
              </a:rPr>
              <a:t> </a:t>
            </a:r>
            <a:r>
              <a:rPr sz="3600" spc="130" dirty="0" err="1" smtClean="0">
                <a:solidFill>
                  <a:srgbClr val="231F20"/>
                </a:solidFill>
                <a:latin typeface="NGOIFG+TT Commons Pro Regular"/>
                <a:cs typeface="NGOIFG+TT Commons Pro Regular"/>
              </a:rPr>
              <a:t>это</a:t>
            </a:r>
            <a:r>
              <a:rPr lang="ru-RU" sz="3600" spc="130" dirty="0">
                <a:solidFill>
                  <a:srgbClr val="231F20"/>
                </a:solidFill>
                <a:latin typeface="NGOIFG+TT Commons Pro Regular"/>
                <a:cs typeface="NGOIFG+TT Commons Pro Regular"/>
              </a:rPr>
              <a:t> </a:t>
            </a:r>
            <a:r>
              <a:rPr lang="ru-RU" sz="3600" spc="130" dirty="0" smtClean="0">
                <a:solidFill>
                  <a:srgbClr val="231F20"/>
                </a:solidFill>
                <a:latin typeface="NGOIFG+TT Commons Pro Regular"/>
                <a:cs typeface="NGOIFG+TT Commons Pro Regular"/>
              </a:rPr>
              <a:t>маркетинговый</a:t>
            </a:r>
            <a:endParaRPr sz="3600" spc="130" dirty="0">
              <a:solidFill>
                <a:srgbClr val="231F20"/>
              </a:solidFill>
              <a:latin typeface="NGOIFG+TT Commons Pro Regular"/>
              <a:cs typeface="NGOIFG+TT Commons Pro Regular"/>
              <a:hlinkClick r:id="rId2">
                <a:extLst>
                  <a:ext uri="{A12FA001-AC4F-418D-AE19-62706E023703}">
                    <ahyp:hlinkClr xmlns:ahyp="http://schemas.microsoft.com/office/drawing/2018/hyperlinkcolor" xmlns="" val="tx"/>
                  </a:ext>
                </a:extLst>
              </a:hlinkClick>
            </a:endParaRPr>
          </a:p>
          <a:p>
            <a:pPr marL="0" marR="0">
              <a:lnSpc>
                <a:spcPts val="4275"/>
              </a:lnSpc>
              <a:spcBef>
                <a:spcPts val="0"/>
              </a:spcBef>
              <a:spcAft>
                <a:spcPts val="0"/>
              </a:spcAft>
            </a:pPr>
            <a:r>
              <a:rPr sz="3600" spc="130" dirty="0">
                <a:solidFill>
                  <a:srgbClr val="231F20"/>
                </a:solidFill>
                <a:latin typeface="NGOIFG+TT Commons Pro Regular"/>
                <a:cs typeface="NGOIFG+TT Commons Pro Regular"/>
              </a:rPr>
              <a:t>инструмент, </a:t>
            </a:r>
            <a:r>
              <a:rPr sz="3600" spc="130" dirty="0" err="1" smtClean="0">
                <a:solidFill>
                  <a:srgbClr val="231F20"/>
                </a:solidFill>
                <a:latin typeface="NGOIFG+TT Commons Pro Regular"/>
                <a:cs typeface="NGOIFG+TT Commons Pro Regular"/>
              </a:rPr>
              <a:t>пред</a:t>
            </a:r>
            <a:r>
              <a:rPr lang="ru-RU" sz="3600" spc="130" dirty="0" smtClean="0">
                <a:solidFill>
                  <a:srgbClr val="231F20"/>
                </a:solidFill>
                <a:latin typeface="NGOIFG+TT Commons Pro Regular"/>
                <a:cs typeface="NGOIFG+TT Commons Pro Regular"/>
              </a:rPr>
              <a:t>назначенный</a:t>
            </a:r>
            <a:endParaRPr sz="3600" spc="130" dirty="0">
              <a:solidFill>
                <a:srgbClr val="231F20"/>
              </a:solidFill>
              <a:latin typeface="NGOIFG+TT Commons Pro Regular"/>
              <a:cs typeface="NGOIFG+TT Commons Pro Regular"/>
              <a:hlinkClick r:id="rId2">
                <a:extLst>
                  <a:ext uri="{A12FA001-AC4F-418D-AE19-62706E023703}">
                    <ahyp:hlinkClr xmlns:ahyp="http://schemas.microsoft.com/office/drawing/2018/hyperlinkcolor" xmlns="" val="tx"/>
                  </a:ext>
                </a:extLst>
              </a:hlinkClick>
            </a:endParaRPr>
          </a:p>
          <a:p>
            <a:pPr marL="0" marR="0">
              <a:lnSpc>
                <a:spcPts val="4275"/>
              </a:lnSpc>
              <a:spcBef>
                <a:spcPts val="0"/>
              </a:spcBef>
              <a:spcAft>
                <a:spcPts val="0"/>
              </a:spcAft>
            </a:pPr>
            <a:r>
              <a:rPr sz="3600" spc="130" dirty="0">
                <a:solidFill>
                  <a:srgbClr val="231F20"/>
                </a:solidFill>
                <a:latin typeface="NGOIFG+TT Commons Pro Regular"/>
                <a:cs typeface="NGOIFG+TT Commons Pro Regular"/>
              </a:rPr>
              <a:t>выявления политических (Political),</a:t>
            </a:r>
          </a:p>
          <a:p>
            <a:pPr marL="0" marR="0">
              <a:lnSpc>
                <a:spcPts val="4275"/>
              </a:lnSpc>
              <a:spcBef>
                <a:spcPts val="0"/>
              </a:spcBef>
              <a:spcAft>
                <a:spcPts val="0"/>
              </a:spcAft>
            </a:pPr>
            <a:r>
              <a:rPr sz="3600" spc="130" dirty="0">
                <a:solidFill>
                  <a:srgbClr val="231F20"/>
                </a:solidFill>
                <a:latin typeface="NGOIFG+TT Commons Pro Regular"/>
                <a:cs typeface="NGOIFG+TT Commons Pro Regular"/>
              </a:rPr>
              <a:t>экономических (Economic), социальных</a:t>
            </a:r>
          </a:p>
          <a:p>
            <a:pPr marL="0" marR="0">
              <a:lnSpc>
                <a:spcPts val="4275"/>
              </a:lnSpc>
              <a:spcBef>
                <a:spcPts val="0"/>
              </a:spcBef>
              <a:spcAft>
                <a:spcPts val="0"/>
              </a:spcAft>
            </a:pPr>
            <a:r>
              <a:rPr sz="3600" spc="130" dirty="0">
                <a:solidFill>
                  <a:srgbClr val="231F20"/>
                </a:solidFill>
                <a:latin typeface="NGOIFG+TT Commons Pro Regular"/>
                <a:cs typeface="NGOIFG+TT Commons Pro Regular"/>
              </a:rPr>
              <a:t>(Social) </a:t>
            </a:r>
            <a:r>
              <a:rPr sz="3600" dirty="0">
                <a:solidFill>
                  <a:srgbClr val="231F20"/>
                </a:solidFill>
                <a:latin typeface="NGOIFG+TT Commons Pro Regular"/>
                <a:cs typeface="NGOIFG+TT Commons Pro Regular"/>
              </a:rPr>
              <a:t>и</a:t>
            </a:r>
            <a:r>
              <a:rPr sz="3600" spc="259" dirty="0">
                <a:solidFill>
                  <a:srgbClr val="231F20"/>
                </a:solidFill>
                <a:latin typeface="NGOIFG+TT Commons Pro Regular"/>
                <a:cs typeface="NGOIFG+TT Commons Pro Regular"/>
              </a:rPr>
              <a:t> </a:t>
            </a:r>
            <a:r>
              <a:rPr sz="3600" spc="130" dirty="0">
                <a:solidFill>
                  <a:srgbClr val="231F20"/>
                </a:solidFill>
                <a:latin typeface="NGOIFG+TT Commons Pro Regular"/>
                <a:cs typeface="NGOIFG+TT Commons Pro Regular"/>
              </a:rPr>
              <a:t>технологических (Technological)</a:t>
            </a:r>
          </a:p>
          <a:p>
            <a:pPr marL="0" marR="0">
              <a:lnSpc>
                <a:spcPts val="4275"/>
              </a:lnSpc>
              <a:spcBef>
                <a:spcPts val="0"/>
              </a:spcBef>
              <a:spcAft>
                <a:spcPts val="0"/>
              </a:spcAft>
            </a:pPr>
            <a:r>
              <a:rPr sz="3600" spc="130" dirty="0">
                <a:solidFill>
                  <a:srgbClr val="231F20"/>
                </a:solidFill>
                <a:latin typeface="NGOIFG+TT Commons Pro Regular"/>
                <a:cs typeface="NGOIFG+TT Commons Pro Regular"/>
              </a:rPr>
              <a:t>аспектов внешней среды, которые влияют</a:t>
            </a:r>
          </a:p>
          <a:p>
            <a:pPr marL="0" marR="0">
              <a:lnSpc>
                <a:spcPts val="4275"/>
              </a:lnSpc>
              <a:spcBef>
                <a:spcPts val="0"/>
              </a:spcBef>
              <a:spcAft>
                <a:spcPts val="0"/>
              </a:spcAft>
            </a:pPr>
            <a:r>
              <a:rPr sz="3600" spc="130" dirty="0">
                <a:solidFill>
                  <a:srgbClr val="231F20"/>
                </a:solidFill>
                <a:latin typeface="NGOIFG+TT Commons Pro Regular"/>
                <a:cs typeface="NGOIFG+TT Commons Pro Regular"/>
              </a:rPr>
              <a:t>на бизнес компании.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8288000" cy="10274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583830" y="291175"/>
            <a:ext cx="9272772" cy="1075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8172"/>
              </a:lnSpc>
              <a:spcBef>
                <a:spcPts val="0"/>
              </a:spcBef>
              <a:spcAft>
                <a:spcPts val="0"/>
              </a:spcAft>
            </a:pPr>
            <a:r>
              <a:rPr sz="6000" spc="114" dirty="0">
                <a:solidFill>
                  <a:srgbClr val="EEE2D0"/>
                </a:solidFill>
                <a:latin typeface="BNLLSN+Noto Sans Regular"/>
                <a:cs typeface="BNLLSN+Noto Sans Regular"/>
              </a:rPr>
              <a:t>Политические</a:t>
            </a:r>
            <a:r>
              <a:rPr sz="6000" spc="114" dirty="0">
                <a:solidFill>
                  <a:srgbClr val="EEE2D0"/>
                </a:solidFill>
                <a:latin typeface="Times New Roman"/>
                <a:cs typeface="Times New Roman"/>
              </a:rPr>
              <a:t> </a:t>
            </a:r>
            <a:r>
              <a:rPr sz="6000" spc="114" dirty="0">
                <a:solidFill>
                  <a:srgbClr val="EEE2D0"/>
                </a:solidFill>
                <a:latin typeface="BNLLSN+Noto Sans Regular"/>
                <a:cs typeface="BNLLSN+Noto Sans Regular"/>
              </a:rPr>
              <a:t>факторы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061613" y="1939674"/>
            <a:ext cx="3647685" cy="4031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874"/>
              </a:lnSpc>
              <a:spcBef>
                <a:spcPts val="0"/>
              </a:spcBef>
              <a:spcAft>
                <a:spcPts val="0"/>
              </a:spcAft>
            </a:pPr>
            <a:r>
              <a:rPr sz="2300" b="1" dirty="0">
                <a:solidFill>
                  <a:srgbClr val="FFFFFF"/>
                </a:solidFill>
                <a:latin typeface="UGCCDM+TT Commons Pro Bold"/>
                <a:cs typeface="UGCCDM+TT Commons Pro Bold"/>
              </a:rPr>
              <a:t>ИЗМЕНЕНИЕ В ОТРАСЛИ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309662" y="1939674"/>
            <a:ext cx="3937351" cy="4031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874"/>
              </a:lnSpc>
              <a:spcBef>
                <a:spcPts val="0"/>
              </a:spcBef>
              <a:spcAft>
                <a:spcPts val="0"/>
              </a:spcAft>
            </a:pPr>
            <a:r>
              <a:rPr sz="2300" b="1" dirty="0">
                <a:solidFill>
                  <a:srgbClr val="FFFFFF"/>
                </a:solidFill>
                <a:latin typeface="UGCCDM+TT Commons Pro Bold"/>
                <a:cs typeface="UGCCDM+TT Commons Pro Bold"/>
              </a:rPr>
              <a:t>ИЗМЕНЕНИЕ В КОМПАНИИ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4814862" y="1939674"/>
            <a:ext cx="1713042" cy="4031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874"/>
              </a:lnSpc>
              <a:spcBef>
                <a:spcPts val="0"/>
              </a:spcBef>
              <a:spcAft>
                <a:spcPts val="0"/>
              </a:spcAft>
            </a:pPr>
            <a:r>
              <a:rPr sz="2300" b="1" dirty="0">
                <a:solidFill>
                  <a:srgbClr val="FFFFFF"/>
                </a:solidFill>
                <a:latin typeface="UGCCDM+TT Commons Pro Bold"/>
                <a:cs typeface="UGCCDM+TT Commons Pro Bold"/>
              </a:rPr>
              <a:t>ДЕЙСТВИЯ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29877" y="2844619"/>
            <a:ext cx="2833098" cy="6540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74"/>
              </a:lnSpc>
              <a:spcBef>
                <a:spcPts val="0"/>
              </a:spcBef>
              <a:spcAft>
                <a:spcPts val="0"/>
              </a:spcAft>
            </a:pPr>
            <a:r>
              <a:rPr sz="1900" dirty="0">
                <a:solidFill>
                  <a:srgbClr val="FFFFFF"/>
                </a:solidFill>
                <a:latin typeface="HIKQFM+TT Commons Pro Regular"/>
                <a:cs typeface="HIKQFM+TT Commons Pro Regular"/>
              </a:rPr>
              <a:t>Законодательство</a:t>
            </a:r>
          </a:p>
          <a:p>
            <a:pPr marL="114746" marR="0">
              <a:lnSpc>
                <a:spcPts val="2374"/>
              </a:lnSpc>
              <a:spcBef>
                <a:spcPts val="50"/>
              </a:spcBef>
              <a:spcAft>
                <a:spcPts val="0"/>
              </a:spcAft>
            </a:pPr>
            <a:r>
              <a:rPr sz="1900" dirty="0">
                <a:solidFill>
                  <a:srgbClr val="FFFFFF"/>
                </a:solidFill>
                <a:latin typeface="HIKQFM+TT Commons Pro Regular"/>
                <a:cs typeface="HIKQFM+TT Commons Pro Regular"/>
              </a:rPr>
              <a:t>и налоговые изменения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4746246" y="2844619"/>
            <a:ext cx="4134010" cy="15969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74"/>
              </a:lnSpc>
              <a:spcBef>
                <a:spcPts val="0"/>
              </a:spcBef>
              <a:spcAft>
                <a:spcPts val="0"/>
              </a:spcAft>
            </a:pPr>
            <a:r>
              <a:rPr sz="1900" dirty="0">
                <a:solidFill>
                  <a:srgbClr val="FFFFFF"/>
                </a:solidFill>
                <a:latin typeface="HIKQFM+TT Commons Pro Regular"/>
                <a:cs typeface="HIKQFM+TT Commons Pro Regular"/>
              </a:rPr>
              <a:t>Изменения в законодательстве и</a:t>
            </a:r>
          </a:p>
          <a:p>
            <a:pPr marL="0" marR="0">
              <a:lnSpc>
                <a:spcPts val="2374"/>
              </a:lnSpc>
              <a:spcBef>
                <a:spcPts val="50"/>
              </a:spcBef>
              <a:spcAft>
                <a:spcPts val="0"/>
              </a:spcAft>
            </a:pPr>
            <a:r>
              <a:rPr sz="1900" dirty="0">
                <a:solidFill>
                  <a:srgbClr val="FFFFFF"/>
                </a:solidFill>
                <a:latin typeface="HIKQFM+TT Commons Pro Regular"/>
                <a:cs typeface="HIKQFM+TT Commons Pro Regular"/>
              </a:rPr>
              <a:t>налоговых ставках могут повлиять на</a:t>
            </a:r>
          </a:p>
          <a:p>
            <a:pPr marL="0" marR="0">
              <a:lnSpc>
                <a:spcPts val="2374"/>
              </a:lnSpc>
              <a:spcBef>
                <a:spcPts val="100"/>
              </a:spcBef>
              <a:spcAft>
                <a:spcPts val="0"/>
              </a:spcAft>
            </a:pPr>
            <a:r>
              <a:rPr sz="1900" dirty="0">
                <a:solidFill>
                  <a:srgbClr val="FFFFFF"/>
                </a:solidFill>
                <a:latin typeface="HIKQFM+TT Commons Pro Regular"/>
                <a:cs typeface="HIKQFM+TT Commons Pro Regular"/>
              </a:rPr>
              <a:t>прибыль компании, а также на цены</a:t>
            </a:r>
          </a:p>
          <a:p>
            <a:pPr marL="0" marR="0">
              <a:lnSpc>
                <a:spcPts val="2374"/>
              </a:lnSpc>
              <a:spcBef>
                <a:spcPts val="100"/>
              </a:spcBef>
              <a:spcAft>
                <a:spcPts val="0"/>
              </a:spcAft>
            </a:pPr>
            <a:r>
              <a:rPr sz="1900" dirty="0">
                <a:solidFill>
                  <a:srgbClr val="FFFFFF"/>
                </a:solidFill>
                <a:latin typeface="HIKQFM+TT Commons Pro Regular"/>
                <a:cs typeface="HIKQFM+TT Commons Pro Regular"/>
              </a:rPr>
              <a:t>на продукцию, что может отразиться</a:t>
            </a:r>
          </a:p>
          <a:p>
            <a:pPr marL="0" marR="0">
              <a:lnSpc>
                <a:spcPts val="2374"/>
              </a:lnSpc>
              <a:spcBef>
                <a:spcPts val="100"/>
              </a:spcBef>
              <a:spcAft>
                <a:spcPts val="0"/>
              </a:spcAft>
            </a:pPr>
            <a:r>
              <a:rPr sz="1900" dirty="0">
                <a:solidFill>
                  <a:srgbClr val="FFFFFF"/>
                </a:solidFill>
                <a:latin typeface="HIKQFM+TT Commons Pro Regular"/>
                <a:cs typeface="HIKQFM+TT Commons Pro Regular"/>
              </a:rPr>
              <a:t>на спросе на шоколадные изделия.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9139105" y="2844619"/>
            <a:ext cx="7956552" cy="968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74"/>
              </a:lnSpc>
              <a:spcBef>
                <a:spcPts val="0"/>
              </a:spcBef>
              <a:spcAft>
                <a:spcPts val="0"/>
              </a:spcAft>
            </a:pPr>
            <a:r>
              <a:rPr sz="1900" dirty="0">
                <a:solidFill>
                  <a:srgbClr val="FFFFFF"/>
                </a:solidFill>
                <a:latin typeface="HIKQFM+TT Commons Pro Regular"/>
                <a:cs typeface="HIKQFM+TT Commons Pro Regular"/>
              </a:rPr>
              <a:t>Изменения в законодательстве и</a:t>
            </a:r>
          </a:p>
          <a:p>
            <a:pPr marL="0" marR="0">
              <a:lnSpc>
                <a:spcPts val="2374"/>
              </a:lnSpc>
              <a:spcBef>
                <a:spcPts val="50"/>
              </a:spcBef>
              <a:spcAft>
                <a:spcPts val="0"/>
              </a:spcAft>
            </a:pPr>
            <a:r>
              <a:rPr sz="1900" dirty="0">
                <a:solidFill>
                  <a:srgbClr val="FFFFFF"/>
                </a:solidFill>
                <a:latin typeface="HIKQFM+TT Commons Pro Regular"/>
                <a:cs typeface="HIKQFM+TT Commons Pro Regular"/>
              </a:rPr>
              <a:t>налоговых ставках могут привести к</a:t>
            </a:r>
          </a:p>
          <a:p>
            <a:pPr marL="0" marR="0">
              <a:lnSpc>
                <a:spcPts val="2374"/>
              </a:lnSpc>
              <a:spcBef>
                <a:spcPts val="100"/>
              </a:spcBef>
              <a:spcAft>
                <a:spcPts val="0"/>
              </a:spcAft>
            </a:pPr>
            <a:r>
              <a:rPr sz="1900" dirty="0">
                <a:solidFill>
                  <a:srgbClr val="FFFFFF"/>
                </a:solidFill>
                <a:latin typeface="HIKQFM+TT Commons Pro Regular"/>
                <a:cs typeface="HIKQFM+TT Commons Pro Regular"/>
              </a:rPr>
              <a:t>увеличению затрат напроизводство и</a:t>
            </a:r>
            <a:r>
              <a:rPr sz="1900" spc="2252" dirty="0">
                <a:solidFill>
                  <a:srgbClr val="FFFFFF"/>
                </a:solidFill>
                <a:latin typeface="HIKQFM+TT Commons Pro Regular"/>
                <a:cs typeface="HIKQFM+TT Commons Pro Regular"/>
              </a:rPr>
              <a:t> </a:t>
            </a:r>
            <a:r>
              <a:rPr sz="1900" dirty="0">
                <a:solidFill>
                  <a:srgbClr val="FFFFFF"/>
                </a:solidFill>
                <a:latin typeface="HIKQFM+TT Commons Pro Regular"/>
                <a:cs typeface="HIKQFM+TT Commons Pro Regular"/>
              </a:rPr>
              <a:t>законодательства и адаптирова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13531963" y="2844619"/>
            <a:ext cx="3649580" cy="6540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74"/>
              </a:lnSpc>
              <a:spcBef>
                <a:spcPts val="0"/>
              </a:spcBef>
              <a:spcAft>
                <a:spcPts val="0"/>
              </a:spcAft>
            </a:pPr>
            <a:r>
              <a:rPr sz="1900" dirty="0">
                <a:solidFill>
                  <a:srgbClr val="FFFFFF"/>
                </a:solidFill>
                <a:latin typeface="HIKQFM+TT Commons Pro Regular"/>
                <a:cs typeface="HIKQFM+TT Commons Pro Regular"/>
              </a:rPr>
              <a:t>Компания должна внимательно</a:t>
            </a:r>
          </a:p>
          <a:p>
            <a:pPr marL="0" marR="0">
              <a:lnSpc>
                <a:spcPts val="2374"/>
              </a:lnSpc>
              <a:spcBef>
                <a:spcPts val="50"/>
              </a:spcBef>
              <a:spcAft>
                <a:spcPts val="0"/>
              </a:spcAft>
            </a:pPr>
            <a:r>
              <a:rPr sz="1900" dirty="0">
                <a:solidFill>
                  <a:srgbClr val="FFFFFF"/>
                </a:solidFill>
                <a:latin typeface="HIKQFM+TT Commons Pro Regular"/>
                <a:cs typeface="HIKQFM+TT Commons Pro Regular"/>
              </a:rPr>
              <a:t>отслеживать изменения налогов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9139105" y="3787594"/>
            <a:ext cx="3426898" cy="3396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74"/>
              </a:lnSpc>
              <a:spcBef>
                <a:spcPts val="0"/>
              </a:spcBef>
              <a:spcAft>
                <a:spcPts val="0"/>
              </a:spcAft>
            </a:pPr>
            <a:r>
              <a:rPr sz="1900" dirty="0">
                <a:solidFill>
                  <a:srgbClr val="FFFFFF"/>
                </a:solidFill>
                <a:latin typeface="HIKQFM+TT Commons Pro Regular"/>
                <a:cs typeface="HIKQFM+TT Commons Pro Regular"/>
              </a:rPr>
              <a:t>снижению прибыли компании.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3531963" y="3787594"/>
            <a:ext cx="3595782" cy="6540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74"/>
              </a:lnSpc>
              <a:spcBef>
                <a:spcPts val="0"/>
              </a:spcBef>
              <a:spcAft>
                <a:spcPts val="0"/>
              </a:spcAft>
            </a:pPr>
            <a:r>
              <a:rPr sz="1900" dirty="0">
                <a:solidFill>
                  <a:srgbClr val="FFFFFF"/>
                </a:solidFill>
                <a:latin typeface="HIKQFM+TT Commons Pro Regular"/>
                <a:cs typeface="HIKQFM+TT Commons Pro Regular"/>
              </a:rPr>
              <a:t>свою бизнес-модель в соответс</a:t>
            </a:r>
          </a:p>
          <a:p>
            <a:pPr marL="0" marR="0">
              <a:lnSpc>
                <a:spcPts val="2374"/>
              </a:lnSpc>
              <a:spcBef>
                <a:spcPts val="50"/>
              </a:spcBef>
              <a:spcAft>
                <a:spcPts val="0"/>
              </a:spcAft>
            </a:pPr>
            <a:r>
              <a:rPr sz="1900" dirty="0">
                <a:solidFill>
                  <a:srgbClr val="FFFFFF"/>
                </a:solidFill>
                <a:latin typeface="HIKQFM+TT Commons Pro Regular"/>
                <a:cs typeface="HIKQFM+TT Commons Pro Regular"/>
              </a:rPr>
              <a:t>новыми требованиями.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629877" y="4778498"/>
            <a:ext cx="3502899" cy="6540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74"/>
              </a:lnSpc>
              <a:spcBef>
                <a:spcPts val="0"/>
              </a:spcBef>
              <a:spcAft>
                <a:spcPts val="0"/>
              </a:spcAft>
            </a:pPr>
            <a:r>
              <a:rPr sz="1900" dirty="0">
                <a:solidFill>
                  <a:srgbClr val="FFFFFF"/>
                </a:solidFill>
                <a:latin typeface="HIKQFM+TT Commons Pro Regular"/>
                <a:cs typeface="HIKQFM+TT Commons Pro Regular"/>
              </a:rPr>
              <a:t>Международные соглашения о</a:t>
            </a:r>
          </a:p>
          <a:p>
            <a:pPr marL="0" marR="0">
              <a:lnSpc>
                <a:spcPts val="2374"/>
              </a:lnSpc>
              <a:spcBef>
                <a:spcPts val="50"/>
              </a:spcBef>
              <a:spcAft>
                <a:spcPts val="0"/>
              </a:spcAft>
            </a:pPr>
            <a:r>
              <a:rPr sz="1900" dirty="0">
                <a:solidFill>
                  <a:srgbClr val="FFFFFF"/>
                </a:solidFill>
                <a:latin typeface="HIKQFM+TT Commons Pro Regular"/>
                <a:cs typeface="HIKQFM+TT Commons Pro Regular"/>
              </a:rPr>
              <a:t>торговле и импорте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4746246" y="4778498"/>
            <a:ext cx="3971888" cy="3396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74"/>
              </a:lnSpc>
              <a:spcBef>
                <a:spcPts val="0"/>
              </a:spcBef>
              <a:spcAft>
                <a:spcPts val="0"/>
              </a:spcAft>
            </a:pPr>
            <a:r>
              <a:rPr sz="1900" dirty="0">
                <a:solidFill>
                  <a:srgbClr val="FFFFFF"/>
                </a:solidFill>
                <a:latin typeface="HIKQFM+TT Commons Pro Regular"/>
                <a:cs typeface="HIKQFM+TT Commons Pro Regular"/>
              </a:rPr>
              <a:t>Международные соглашения могут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9139105" y="4778498"/>
            <a:ext cx="3971888" cy="3396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74"/>
              </a:lnSpc>
              <a:spcBef>
                <a:spcPts val="0"/>
              </a:spcBef>
              <a:spcAft>
                <a:spcPts val="0"/>
              </a:spcAft>
            </a:pPr>
            <a:r>
              <a:rPr sz="1900" dirty="0">
                <a:solidFill>
                  <a:srgbClr val="FFFFFF"/>
                </a:solidFill>
                <a:latin typeface="HIKQFM+TT Commons Pro Regular"/>
                <a:cs typeface="HIKQFM+TT Commons Pro Regular"/>
              </a:rPr>
              <a:t>Международные соглашения могут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13531963" y="4778498"/>
            <a:ext cx="3653198" cy="1911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74"/>
              </a:lnSpc>
              <a:spcBef>
                <a:spcPts val="0"/>
              </a:spcBef>
              <a:spcAft>
                <a:spcPts val="0"/>
              </a:spcAft>
            </a:pPr>
            <a:r>
              <a:rPr sz="1900" dirty="0">
                <a:solidFill>
                  <a:srgbClr val="FFFFFF"/>
                </a:solidFill>
                <a:latin typeface="HIKQFM+TT Commons Pro Regular"/>
                <a:cs typeface="HIKQFM+TT Commons Pro Regular"/>
              </a:rPr>
              <a:t>Компания должна следить за</a:t>
            </a:r>
          </a:p>
          <a:p>
            <a:pPr marL="0" marR="0">
              <a:lnSpc>
                <a:spcPts val="2374"/>
              </a:lnSpc>
              <a:spcBef>
                <a:spcPts val="50"/>
              </a:spcBef>
              <a:spcAft>
                <a:spcPts val="0"/>
              </a:spcAft>
            </a:pPr>
            <a:r>
              <a:rPr sz="1900" dirty="0">
                <a:solidFill>
                  <a:srgbClr val="FFFFFF"/>
                </a:solidFill>
                <a:latin typeface="HIKQFM+TT Commons Pro Regular"/>
                <a:cs typeface="HIKQFM+TT Commons Pro Regular"/>
              </a:rPr>
              <a:t>изменениями в международных</a:t>
            </a:r>
          </a:p>
          <a:p>
            <a:pPr marL="0" marR="0">
              <a:lnSpc>
                <a:spcPts val="2374"/>
              </a:lnSpc>
              <a:spcBef>
                <a:spcPts val="100"/>
              </a:spcBef>
              <a:spcAft>
                <a:spcPts val="0"/>
              </a:spcAft>
            </a:pPr>
            <a:r>
              <a:rPr sz="1900" dirty="0">
                <a:solidFill>
                  <a:srgbClr val="FFFFFF"/>
                </a:solidFill>
                <a:latin typeface="HIKQFM+TT Commons Pro Regular"/>
                <a:cs typeface="HIKQFM+TT Commons Pro Regular"/>
              </a:rPr>
              <a:t>соглашениях, которые могут пов</a:t>
            </a:r>
          </a:p>
          <a:p>
            <a:pPr marL="0" marR="0">
              <a:lnSpc>
                <a:spcPts val="2374"/>
              </a:lnSpc>
              <a:spcBef>
                <a:spcPts val="100"/>
              </a:spcBef>
              <a:spcAft>
                <a:spcPts val="0"/>
              </a:spcAft>
            </a:pPr>
            <a:r>
              <a:rPr sz="1900" dirty="0">
                <a:solidFill>
                  <a:srgbClr val="FFFFFF"/>
                </a:solidFill>
                <a:latin typeface="HIKQFM+TT Commons Pro Regular"/>
                <a:cs typeface="HIKQFM+TT Commons Pro Regular"/>
              </a:rPr>
              <a:t>на ее бизнес. Если новые прави</a:t>
            </a:r>
          </a:p>
          <a:p>
            <a:pPr marL="0" marR="0">
              <a:lnSpc>
                <a:spcPts val="2374"/>
              </a:lnSpc>
              <a:spcBef>
                <a:spcPts val="100"/>
              </a:spcBef>
              <a:spcAft>
                <a:spcPts val="0"/>
              </a:spcAft>
            </a:pPr>
            <a:r>
              <a:rPr sz="1900" dirty="0">
                <a:solidFill>
                  <a:srgbClr val="FFFFFF"/>
                </a:solidFill>
                <a:latin typeface="HIKQFM+TT Commons Pro Regular"/>
                <a:cs typeface="HIKQFM+TT Commons Pro Regular"/>
              </a:rPr>
              <a:t>противоречат текущей деятельн</a:t>
            </a:r>
          </a:p>
          <a:p>
            <a:pPr marL="0" marR="0">
              <a:lnSpc>
                <a:spcPts val="2374"/>
              </a:lnSpc>
              <a:spcBef>
                <a:spcPts val="50"/>
              </a:spcBef>
              <a:spcAft>
                <a:spcPts val="0"/>
              </a:spcAft>
            </a:pPr>
            <a:r>
              <a:rPr sz="1900" dirty="0">
                <a:solidFill>
                  <a:srgbClr val="FFFFFF"/>
                </a:solidFill>
                <a:latin typeface="HIKQFM+TT Commons Pro Regular"/>
                <a:cs typeface="HIKQFM+TT Commons Pro Regular"/>
              </a:rPr>
              <a:t>компании, то необходимо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4746246" y="5092823"/>
            <a:ext cx="8051364" cy="968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74"/>
              </a:lnSpc>
              <a:spcBef>
                <a:spcPts val="0"/>
              </a:spcBef>
              <a:spcAft>
                <a:spcPts val="0"/>
              </a:spcAft>
            </a:pPr>
            <a:r>
              <a:rPr sz="1900" dirty="0">
                <a:solidFill>
                  <a:srgbClr val="FFFFFF"/>
                </a:solidFill>
                <a:latin typeface="HIKQFM+TT Commons Pro Regular"/>
                <a:cs typeface="HIKQFM+TT Commons Pro Regular"/>
              </a:rPr>
              <a:t>повлиять на доступность и</a:t>
            </a:r>
            <a:r>
              <a:rPr sz="1900" spc="450" dirty="0">
                <a:solidFill>
                  <a:srgbClr val="FFFFFF"/>
                </a:solidFill>
                <a:latin typeface="HIKQFM+TT Commons Pro Regular"/>
                <a:cs typeface="HIKQFM+TT Commons Pro Regular"/>
              </a:rPr>
              <a:t> </a:t>
            </a:r>
            <a:r>
              <a:rPr sz="1900" dirty="0">
                <a:solidFill>
                  <a:srgbClr val="FFFFFF"/>
                </a:solidFill>
                <a:latin typeface="HIKQFM+TT Commons Pro Regular"/>
                <a:cs typeface="HIKQFM+TT Commons Pro Regular"/>
              </a:rPr>
              <a:t>стоимость</a:t>
            </a:r>
            <a:r>
              <a:rPr sz="1900" spc="1781" dirty="0">
                <a:solidFill>
                  <a:srgbClr val="FFFFFF"/>
                </a:solidFill>
                <a:latin typeface="HIKQFM+TT Commons Pro Regular"/>
                <a:cs typeface="HIKQFM+TT Commons Pro Regular"/>
              </a:rPr>
              <a:t> </a:t>
            </a:r>
            <a:r>
              <a:rPr sz="1900" dirty="0">
                <a:solidFill>
                  <a:srgbClr val="FFFFFF"/>
                </a:solidFill>
                <a:latin typeface="HIKQFM+TT Commons Pro Regular"/>
                <a:cs typeface="HIKQFM+TT Commons Pro Regular"/>
              </a:rPr>
              <a:t>изменить правила импорта и</a:t>
            </a:r>
          </a:p>
          <a:p>
            <a:pPr marL="0" marR="0">
              <a:lnSpc>
                <a:spcPts val="2374"/>
              </a:lnSpc>
              <a:spcBef>
                <a:spcPts val="50"/>
              </a:spcBef>
              <a:spcAft>
                <a:spcPts val="0"/>
              </a:spcAft>
            </a:pPr>
            <a:r>
              <a:rPr sz="1900" dirty="0">
                <a:solidFill>
                  <a:srgbClr val="FFFFFF"/>
                </a:solidFill>
                <a:latin typeface="HIKQFM+TT Commons Pro Regular"/>
                <a:cs typeface="HIKQFM+TT Commons Pro Regular"/>
              </a:rPr>
              <a:t>импортированных</a:t>
            </a:r>
            <a:r>
              <a:rPr sz="1900" spc="18663" dirty="0">
                <a:solidFill>
                  <a:srgbClr val="FFFFFF"/>
                </a:solidFill>
                <a:latin typeface="HIKQFM+TT Commons Pro Regular"/>
                <a:cs typeface="HIKQFM+TT Commons Pro Regular"/>
              </a:rPr>
              <a:t> </a:t>
            </a:r>
            <a:r>
              <a:rPr sz="1900" dirty="0">
                <a:solidFill>
                  <a:srgbClr val="FFFFFF"/>
                </a:solidFill>
                <a:latin typeface="HIKQFM+TT Commons Pro Regular"/>
                <a:cs typeface="HIKQFM+TT Commons Pro Regular"/>
              </a:rPr>
              <a:t>экспорта, что может повлиять на</a:t>
            </a:r>
          </a:p>
          <a:p>
            <a:pPr marL="0" marR="0">
              <a:lnSpc>
                <a:spcPts val="2374"/>
              </a:lnSpc>
              <a:spcBef>
                <a:spcPts val="100"/>
              </a:spcBef>
              <a:spcAft>
                <a:spcPts val="0"/>
              </a:spcAft>
            </a:pPr>
            <a:r>
              <a:rPr sz="1900" dirty="0">
                <a:solidFill>
                  <a:srgbClr val="FFFFFF"/>
                </a:solidFill>
                <a:latin typeface="HIKQFM+TT Commons Pro Regular"/>
                <a:cs typeface="HIKQFM+TT Commons Pro Regular"/>
              </a:rPr>
              <a:t>ингредиентов, что может сказаться на</a:t>
            </a:r>
            <a:r>
              <a:rPr sz="1900" spc="1862" dirty="0">
                <a:solidFill>
                  <a:srgbClr val="FFFFFF"/>
                </a:solidFill>
                <a:latin typeface="HIKQFM+TT Commons Pro Regular"/>
                <a:cs typeface="HIKQFM+TT Commons Pro Regular"/>
              </a:rPr>
              <a:t> </a:t>
            </a:r>
            <a:r>
              <a:rPr sz="1900" dirty="0">
                <a:solidFill>
                  <a:srgbClr val="FFFFFF"/>
                </a:solidFill>
                <a:latin typeface="HIKQFM+TT Commons Pro Regular"/>
                <a:cs typeface="HIKQFM+TT Commons Pro Regular"/>
              </a:rPr>
              <a:t>доступность определенных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4746246" y="6035798"/>
            <a:ext cx="3486488" cy="3396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74"/>
              </a:lnSpc>
              <a:spcBef>
                <a:spcPts val="0"/>
              </a:spcBef>
              <a:spcAft>
                <a:spcPts val="0"/>
              </a:spcAft>
            </a:pPr>
            <a:r>
              <a:rPr sz="1900" dirty="0">
                <a:solidFill>
                  <a:srgbClr val="FFFFFF"/>
                </a:solidFill>
                <a:latin typeface="HIKQFM+TT Commons Pro Regular"/>
                <a:cs typeface="HIKQFM+TT Commons Pro Regular"/>
              </a:rPr>
              <a:t>ценах на конечную продукцию.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9139105" y="6035798"/>
            <a:ext cx="3968754" cy="6540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74"/>
              </a:lnSpc>
              <a:spcBef>
                <a:spcPts val="0"/>
              </a:spcBef>
              <a:spcAft>
                <a:spcPts val="0"/>
              </a:spcAft>
            </a:pPr>
            <a:r>
              <a:rPr sz="1900" dirty="0">
                <a:solidFill>
                  <a:srgbClr val="FFFFFF"/>
                </a:solidFill>
                <a:latin typeface="HIKQFM+TT Commons Pro Regular"/>
                <a:cs typeface="HIKQFM+TT Commons Pro Regular"/>
              </a:rPr>
              <a:t>ингредиентов и на конкуренцию на</a:t>
            </a:r>
          </a:p>
          <a:p>
            <a:pPr marL="0" marR="0">
              <a:lnSpc>
                <a:spcPts val="2374"/>
              </a:lnSpc>
              <a:spcBef>
                <a:spcPts val="50"/>
              </a:spcBef>
              <a:spcAft>
                <a:spcPts val="0"/>
              </a:spcAft>
            </a:pPr>
            <a:r>
              <a:rPr sz="1900" dirty="0">
                <a:solidFill>
                  <a:srgbClr val="FFFFFF"/>
                </a:solidFill>
                <a:latin typeface="HIKQFM+TT Commons Pro Regular"/>
                <a:cs typeface="HIKQFM+TT Commons Pro Regular"/>
              </a:rPr>
              <a:t>рынке.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13531963" y="6664448"/>
            <a:ext cx="1954304" cy="3396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74"/>
              </a:lnSpc>
              <a:spcBef>
                <a:spcPts val="0"/>
              </a:spcBef>
              <a:spcAft>
                <a:spcPts val="0"/>
              </a:spcAft>
            </a:pPr>
            <a:r>
              <a:rPr sz="1900" dirty="0">
                <a:solidFill>
                  <a:srgbClr val="FFFFFF"/>
                </a:solidFill>
                <a:latin typeface="HIKQFM+TT Commons Pro Regular"/>
                <a:cs typeface="HIKQFM+TT Commons Pro Regular"/>
              </a:rPr>
              <a:t>адаптировать их.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629877" y="7341029"/>
            <a:ext cx="3476602" cy="6540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74"/>
              </a:lnSpc>
              <a:spcBef>
                <a:spcPts val="0"/>
              </a:spcBef>
              <a:spcAft>
                <a:spcPts val="0"/>
              </a:spcAft>
            </a:pPr>
            <a:r>
              <a:rPr sz="1900" dirty="0">
                <a:solidFill>
                  <a:srgbClr val="FFFFFF"/>
                </a:solidFill>
                <a:latin typeface="HIKQFM+TT Commons Pro Regular"/>
                <a:cs typeface="HIKQFM+TT Commons Pro Regular"/>
              </a:rPr>
              <a:t>Регулирование использования</a:t>
            </a:r>
          </a:p>
          <a:p>
            <a:pPr marL="0" marR="0">
              <a:lnSpc>
                <a:spcPts val="2374"/>
              </a:lnSpc>
              <a:spcBef>
                <a:spcPts val="50"/>
              </a:spcBef>
              <a:spcAft>
                <a:spcPts val="0"/>
              </a:spcAft>
            </a:pPr>
            <a:r>
              <a:rPr sz="1900" dirty="0">
                <a:solidFill>
                  <a:srgbClr val="FFFFFF"/>
                </a:solidFill>
                <a:latin typeface="HIKQFM+TT Commons Pro Regular"/>
                <a:cs typeface="HIKQFM+TT Commons Pro Regular"/>
              </a:rPr>
              <a:t>ингредиентов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4746246" y="7341029"/>
            <a:ext cx="3999633" cy="1911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74"/>
              </a:lnSpc>
              <a:spcBef>
                <a:spcPts val="0"/>
              </a:spcBef>
              <a:spcAft>
                <a:spcPts val="0"/>
              </a:spcAft>
            </a:pPr>
            <a:r>
              <a:rPr sz="1900" dirty="0">
                <a:solidFill>
                  <a:srgbClr val="FFFFFF"/>
                </a:solidFill>
                <a:latin typeface="HIKQFM+TT Commons Pro Regular"/>
                <a:cs typeface="HIKQFM+TT Commons Pro Regular"/>
              </a:rPr>
              <a:t>Изменения в регулировании</a:t>
            </a:r>
          </a:p>
          <a:p>
            <a:pPr marL="0" marR="0">
              <a:lnSpc>
                <a:spcPts val="2374"/>
              </a:lnSpc>
              <a:spcBef>
                <a:spcPts val="50"/>
              </a:spcBef>
              <a:spcAft>
                <a:spcPts val="0"/>
              </a:spcAft>
            </a:pPr>
            <a:r>
              <a:rPr sz="1900" dirty="0">
                <a:solidFill>
                  <a:srgbClr val="FFFFFF"/>
                </a:solidFill>
                <a:latin typeface="HIKQFM+TT Commons Pro Regular"/>
                <a:cs typeface="HIKQFM+TT Commons Pro Regular"/>
              </a:rPr>
              <a:t>использования ингредиентов могут</a:t>
            </a:r>
          </a:p>
          <a:p>
            <a:pPr marL="0" marR="0">
              <a:lnSpc>
                <a:spcPts val="2374"/>
              </a:lnSpc>
              <a:spcBef>
                <a:spcPts val="100"/>
              </a:spcBef>
              <a:spcAft>
                <a:spcPts val="0"/>
              </a:spcAft>
            </a:pPr>
            <a:r>
              <a:rPr sz="1900" dirty="0">
                <a:solidFill>
                  <a:srgbClr val="FFFFFF"/>
                </a:solidFill>
                <a:latin typeface="HIKQFM+TT Commons Pro Regular"/>
                <a:cs typeface="HIKQFM+TT Commons Pro Regular"/>
              </a:rPr>
              <a:t>привести к необходимости</a:t>
            </a:r>
          </a:p>
          <a:p>
            <a:pPr marL="0" marR="0">
              <a:lnSpc>
                <a:spcPts val="2374"/>
              </a:lnSpc>
              <a:spcBef>
                <a:spcPts val="100"/>
              </a:spcBef>
              <a:spcAft>
                <a:spcPts val="0"/>
              </a:spcAft>
            </a:pPr>
            <a:r>
              <a:rPr sz="1900" dirty="0">
                <a:solidFill>
                  <a:srgbClr val="FFFFFF"/>
                </a:solidFill>
                <a:latin typeface="HIKQFM+TT Commons Pro Regular"/>
                <a:cs typeface="HIKQFM+TT Commons Pro Regular"/>
              </a:rPr>
              <a:t>изменения производственных</a:t>
            </a:r>
          </a:p>
          <a:p>
            <a:pPr marL="0" marR="0">
              <a:lnSpc>
                <a:spcPts val="2374"/>
              </a:lnSpc>
              <a:spcBef>
                <a:spcPts val="100"/>
              </a:spcBef>
              <a:spcAft>
                <a:spcPts val="0"/>
              </a:spcAft>
            </a:pPr>
            <a:r>
              <a:rPr sz="1900" dirty="0">
                <a:solidFill>
                  <a:srgbClr val="FFFFFF"/>
                </a:solidFill>
                <a:latin typeface="HIKQFM+TT Commons Pro Regular"/>
                <a:cs typeface="HIKQFM+TT Commons Pro Regular"/>
              </a:rPr>
              <a:t>процессов, что может повлиять на</a:t>
            </a:r>
          </a:p>
          <a:p>
            <a:pPr marL="0" marR="0">
              <a:lnSpc>
                <a:spcPts val="2374"/>
              </a:lnSpc>
              <a:spcBef>
                <a:spcPts val="50"/>
              </a:spcBef>
              <a:spcAft>
                <a:spcPts val="0"/>
              </a:spcAft>
            </a:pPr>
            <a:r>
              <a:rPr sz="1900" dirty="0">
                <a:solidFill>
                  <a:srgbClr val="FFFFFF"/>
                </a:solidFill>
                <a:latin typeface="HIKQFM+TT Commons Pro Regular"/>
                <a:cs typeface="HIKQFM+TT Commons Pro Regular"/>
              </a:rPr>
              <a:t>качество и цену продукции.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9139105" y="7341029"/>
            <a:ext cx="3646925" cy="22256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74"/>
              </a:lnSpc>
              <a:spcBef>
                <a:spcPts val="0"/>
              </a:spcBef>
              <a:spcAft>
                <a:spcPts val="0"/>
              </a:spcAft>
            </a:pPr>
            <a:r>
              <a:rPr sz="1900" dirty="0">
                <a:solidFill>
                  <a:srgbClr val="FFFFFF"/>
                </a:solidFill>
                <a:latin typeface="HIKQFM+TT Commons Pro Regular"/>
                <a:cs typeface="HIKQFM+TT Commons Pro Regular"/>
              </a:rPr>
              <a:t>Регулирование использования</a:t>
            </a:r>
          </a:p>
          <a:p>
            <a:pPr marL="0" marR="0">
              <a:lnSpc>
                <a:spcPts val="2374"/>
              </a:lnSpc>
              <a:spcBef>
                <a:spcPts val="50"/>
              </a:spcBef>
              <a:spcAft>
                <a:spcPts val="0"/>
              </a:spcAft>
            </a:pPr>
            <a:r>
              <a:rPr sz="1900" dirty="0">
                <a:solidFill>
                  <a:srgbClr val="FFFFFF"/>
                </a:solidFill>
                <a:latin typeface="HIKQFM+TT Commons Pro Regular"/>
                <a:cs typeface="HIKQFM+TT Commons Pro Regular"/>
              </a:rPr>
              <a:t>ингредиентов может привести к</a:t>
            </a:r>
          </a:p>
          <a:p>
            <a:pPr marL="0" marR="0">
              <a:lnSpc>
                <a:spcPts val="2374"/>
              </a:lnSpc>
              <a:spcBef>
                <a:spcPts val="100"/>
              </a:spcBef>
              <a:spcAft>
                <a:spcPts val="0"/>
              </a:spcAft>
            </a:pPr>
            <a:r>
              <a:rPr sz="1900" dirty="0">
                <a:solidFill>
                  <a:srgbClr val="FFFFFF"/>
                </a:solidFill>
                <a:latin typeface="HIKQFM+TT Commons Pro Regular"/>
                <a:cs typeface="HIKQFM+TT Commons Pro Regular"/>
              </a:rPr>
              <a:t>ограничению некоторых</a:t>
            </a:r>
          </a:p>
          <a:p>
            <a:pPr marL="0" marR="0">
              <a:lnSpc>
                <a:spcPts val="2374"/>
              </a:lnSpc>
              <a:spcBef>
                <a:spcPts val="100"/>
              </a:spcBef>
              <a:spcAft>
                <a:spcPts val="0"/>
              </a:spcAft>
            </a:pPr>
            <a:r>
              <a:rPr sz="1900" dirty="0">
                <a:solidFill>
                  <a:srgbClr val="FFFFFF"/>
                </a:solidFill>
                <a:latin typeface="HIKQFM+TT Commons Pro Regular"/>
                <a:cs typeface="HIKQFM+TT Commons Pro Regular"/>
              </a:rPr>
              <a:t>компонентов, которые компания</a:t>
            </a:r>
          </a:p>
          <a:p>
            <a:pPr marL="0" marR="0">
              <a:lnSpc>
                <a:spcPts val="2374"/>
              </a:lnSpc>
              <a:spcBef>
                <a:spcPts val="100"/>
              </a:spcBef>
              <a:spcAft>
                <a:spcPts val="0"/>
              </a:spcAft>
            </a:pPr>
            <a:r>
              <a:rPr sz="1900" dirty="0">
                <a:solidFill>
                  <a:srgbClr val="FFFFFF"/>
                </a:solidFill>
                <a:latin typeface="HIKQFM+TT Commons Pro Regular"/>
                <a:cs typeface="HIKQFM+TT Commons Pro Regular"/>
              </a:rPr>
              <a:t>использует в производстве, и</a:t>
            </a:r>
          </a:p>
          <a:p>
            <a:pPr marL="0" marR="0">
              <a:lnSpc>
                <a:spcPts val="2374"/>
              </a:lnSpc>
              <a:spcBef>
                <a:spcPts val="50"/>
              </a:spcBef>
              <a:spcAft>
                <a:spcPts val="0"/>
              </a:spcAft>
            </a:pPr>
            <a:r>
              <a:rPr sz="1900" dirty="0">
                <a:solidFill>
                  <a:srgbClr val="FFFFFF"/>
                </a:solidFill>
                <a:latin typeface="HIKQFM+TT Commons Pro Regular"/>
                <a:cs typeface="HIKQFM+TT Commons Pro Regular"/>
              </a:rPr>
              <a:t>привести к необходимости</a:t>
            </a:r>
          </a:p>
          <a:p>
            <a:pPr marL="0" marR="0">
              <a:lnSpc>
                <a:spcPts val="2374"/>
              </a:lnSpc>
              <a:spcBef>
                <a:spcPts val="100"/>
              </a:spcBef>
              <a:spcAft>
                <a:spcPts val="0"/>
              </a:spcAft>
            </a:pPr>
            <a:r>
              <a:rPr sz="1900" dirty="0">
                <a:solidFill>
                  <a:srgbClr val="FFFFFF"/>
                </a:solidFill>
                <a:latin typeface="HIKQFM+TT Commons Pro Regular"/>
                <a:cs typeface="HIKQFM+TT Commons Pro Regular"/>
              </a:rPr>
              <a:t>изменения рецептов.</a:t>
            </a:r>
          </a:p>
        </p:txBody>
      </p:sp>
      <p:sp>
        <p:nvSpPr>
          <p:cNvPr id="24" name="object 24"/>
          <p:cNvSpPr txBox="1"/>
          <p:nvPr/>
        </p:nvSpPr>
        <p:spPr>
          <a:xfrm>
            <a:off x="13531963" y="7341029"/>
            <a:ext cx="3538363" cy="15969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74"/>
              </a:lnSpc>
              <a:spcBef>
                <a:spcPts val="0"/>
              </a:spcBef>
              <a:spcAft>
                <a:spcPts val="0"/>
              </a:spcAft>
            </a:pPr>
            <a:r>
              <a:rPr sz="1900" dirty="0">
                <a:solidFill>
                  <a:srgbClr val="FFFFFF"/>
                </a:solidFill>
                <a:latin typeface="HIKQFM+TT Commons Pro Regular"/>
                <a:cs typeface="HIKQFM+TT Commons Pro Regular"/>
              </a:rPr>
              <a:t>Адаптация рецептов под новые</a:t>
            </a:r>
          </a:p>
          <a:p>
            <a:pPr marL="0" marR="0">
              <a:lnSpc>
                <a:spcPts val="2374"/>
              </a:lnSpc>
              <a:spcBef>
                <a:spcPts val="50"/>
              </a:spcBef>
              <a:spcAft>
                <a:spcPts val="0"/>
              </a:spcAft>
            </a:pPr>
            <a:r>
              <a:rPr sz="1900" dirty="0">
                <a:solidFill>
                  <a:srgbClr val="FFFFFF"/>
                </a:solidFill>
                <a:latin typeface="HIKQFM+TT Commons Pro Regular"/>
                <a:cs typeface="HIKQFM+TT Commons Pro Regular"/>
              </a:rPr>
              <a:t>правила использования</a:t>
            </a:r>
          </a:p>
          <a:p>
            <a:pPr marL="0" marR="0">
              <a:lnSpc>
                <a:spcPts val="2374"/>
              </a:lnSpc>
              <a:spcBef>
                <a:spcPts val="100"/>
              </a:spcBef>
              <a:spcAft>
                <a:spcPts val="0"/>
              </a:spcAft>
            </a:pPr>
            <a:r>
              <a:rPr sz="1900" dirty="0">
                <a:solidFill>
                  <a:srgbClr val="FFFFFF"/>
                </a:solidFill>
                <a:latin typeface="HIKQFM+TT Commons Pro Regular"/>
                <a:cs typeface="HIKQFM+TT Commons Pro Regular"/>
              </a:rPr>
              <a:t>ингредиентов, удаление</a:t>
            </a:r>
          </a:p>
          <a:p>
            <a:pPr marL="0" marR="0">
              <a:lnSpc>
                <a:spcPts val="2374"/>
              </a:lnSpc>
              <a:spcBef>
                <a:spcPts val="100"/>
              </a:spcBef>
              <a:spcAft>
                <a:spcPts val="0"/>
              </a:spcAft>
            </a:pPr>
            <a:r>
              <a:rPr sz="1900" dirty="0">
                <a:solidFill>
                  <a:srgbClr val="FFFFFF"/>
                </a:solidFill>
                <a:latin typeface="HIKQFM+TT Commons Pro Regular"/>
                <a:cs typeface="HIKQFM+TT Commons Pro Regular"/>
              </a:rPr>
              <a:t>запрещенных продуктов из</a:t>
            </a:r>
          </a:p>
          <a:p>
            <a:pPr marL="0" marR="0">
              <a:lnSpc>
                <a:spcPts val="2374"/>
              </a:lnSpc>
              <a:spcBef>
                <a:spcPts val="100"/>
              </a:spcBef>
              <a:spcAft>
                <a:spcPts val="0"/>
              </a:spcAft>
            </a:pPr>
            <a:r>
              <a:rPr sz="1900" dirty="0">
                <a:solidFill>
                  <a:srgbClr val="FFFFFF"/>
                </a:solidFill>
                <a:latin typeface="HIKQFM+TT Commons Pro Regular"/>
                <a:cs typeface="HIKQFM+TT Commons Pro Regular"/>
              </a:rPr>
              <a:t>продукции компании.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8288000" cy="10274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301503" y="291174"/>
            <a:ext cx="9837413" cy="1075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8172"/>
              </a:lnSpc>
              <a:spcBef>
                <a:spcPts val="0"/>
              </a:spcBef>
              <a:spcAft>
                <a:spcPts val="0"/>
              </a:spcAft>
            </a:pPr>
            <a:r>
              <a:rPr sz="6000" spc="114" dirty="0">
                <a:solidFill>
                  <a:srgbClr val="EEE2D0"/>
                </a:solidFill>
                <a:latin typeface="BNLLSN+Noto Sans Regular"/>
                <a:cs typeface="BNLLSN+Noto Sans Regular"/>
              </a:rPr>
              <a:t>Экономические</a:t>
            </a:r>
            <a:r>
              <a:rPr sz="6000" spc="114" dirty="0">
                <a:solidFill>
                  <a:srgbClr val="EEE2D0"/>
                </a:solidFill>
                <a:latin typeface="Times New Roman"/>
                <a:cs typeface="Times New Roman"/>
              </a:rPr>
              <a:t> </a:t>
            </a:r>
            <a:r>
              <a:rPr sz="6000" spc="114" dirty="0">
                <a:solidFill>
                  <a:srgbClr val="EEE2D0"/>
                </a:solidFill>
                <a:latin typeface="BNLLSN+Noto Sans Regular"/>
                <a:cs typeface="BNLLSN+Noto Sans Regular"/>
              </a:rPr>
              <a:t>факторы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061613" y="1939676"/>
            <a:ext cx="3647685" cy="4031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874"/>
              </a:lnSpc>
              <a:spcBef>
                <a:spcPts val="0"/>
              </a:spcBef>
              <a:spcAft>
                <a:spcPts val="0"/>
              </a:spcAft>
            </a:pPr>
            <a:r>
              <a:rPr sz="2300" b="1" dirty="0">
                <a:solidFill>
                  <a:srgbClr val="FFFFFF"/>
                </a:solidFill>
                <a:latin typeface="UGCCDM+TT Commons Pro Bold"/>
                <a:cs typeface="UGCCDM+TT Commons Pro Bold"/>
              </a:rPr>
              <a:t>ИЗМЕНЕНИЕ В ОТРАСЛИ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309662" y="1939676"/>
            <a:ext cx="3937351" cy="4031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874"/>
              </a:lnSpc>
              <a:spcBef>
                <a:spcPts val="0"/>
              </a:spcBef>
              <a:spcAft>
                <a:spcPts val="0"/>
              </a:spcAft>
            </a:pPr>
            <a:r>
              <a:rPr sz="2300" b="1" dirty="0">
                <a:solidFill>
                  <a:srgbClr val="FFFFFF"/>
                </a:solidFill>
                <a:latin typeface="UGCCDM+TT Commons Pro Bold"/>
                <a:cs typeface="UGCCDM+TT Commons Pro Bold"/>
              </a:rPr>
              <a:t>ИЗМЕНЕНИЕ В КОМПАНИИ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4814862" y="1939676"/>
            <a:ext cx="1713042" cy="4031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874"/>
              </a:lnSpc>
              <a:spcBef>
                <a:spcPts val="0"/>
              </a:spcBef>
              <a:spcAft>
                <a:spcPts val="0"/>
              </a:spcAft>
            </a:pPr>
            <a:r>
              <a:rPr sz="2300" b="1" dirty="0">
                <a:solidFill>
                  <a:srgbClr val="FFFFFF"/>
                </a:solidFill>
                <a:latin typeface="UGCCDM+TT Commons Pro Bold"/>
                <a:cs typeface="UGCCDM+TT Commons Pro Bold"/>
              </a:rPr>
              <a:t>ДЕЙСТВИЯ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29877" y="2844620"/>
            <a:ext cx="8209126" cy="3396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74"/>
              </a:lnSpc>
              <a:spcBef>
                <a:spcPts val="0"/>
              </a:spcBef>
              <a:spcAft>
                <a:spcPts val="0"/>
              </a:spcAft>
            </a:pPr>
            <a:r>
              <a:rPr sz="1900" dirty="0">
                <a:solidFill>
                  <a:srgbClr val="FFFFFF"/>
                </a:solidFill>
                <a:latin typeface="HIKQFM+TT Commons Pro Regular"/>
                <a:cs typeface="HIKQFM+TT Commons Pro Regular"/>
              </a:rPr>
              <a:t>Изменение спроса на шоколадные</a:t>
            </a:r>
            <a:r>
              <a:rPr sz="1900" spc="2275" dirty="0">
                <a:solidFill>
                  <a:srgbClr val="FFFFFF"/>
                </a:solidFill>
                <a:latin typeface="HIKQFM+TT Commons Pro Regular"/>
                <a:cs typeface="HIKQFM+TT Commons Pro Regular"/>
              </a:rPr>
              <a:t> </a:t>
            </a:r>
            <a:r>
              <a:rPr sz="1900" dirty="0">
                <a:solidFill>
                  <a:srgbClr val="FFFFFF"/>
                </a:solidFill>
                <a:latin typeface="HIKQFM+TT Commons Pro Regular"/>
                <a:cs typeface="HIKQFM+TT Commons Pro Regular"/>
              </a:rPr>
              <a:t>Изменения в спросе на шоколадные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9139105" y="2844620"/>
            <a:ext cx="3922435" cy="6540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74"/>
              </a:lnSpc>
              <a:spcBef>
                <a:spcPts val="0"/>
              </a:spcBef>
              <a:spcAft>
                <a:spcPts val="0"/>
              </a:spcAft>
            </a:pPr>
            <a:r>
              <a:rPr sz="1900" dirty="0">
                <a:solidFill>
                  <a:srgbClr val="FFFFFF"/>
                </a:solidFill>
                <a:latin typeface="HIKQFM+TT Commons Pro Regular"/>
                <a:cs typeface="HIKQFM+TT Commons Pro Regular"/>
              </a:rPr>
              <a:t>Изменение спроса на шоколадные</a:t>
            </a:r>
          </a:p>
          <a:p>
            <a:pPr marL="0" marR="0">
              <a:lnSpc>
                <a:spcPts val="2374"/>
              </a:lnSpc>
              <a:spcBef>
                <a:spcPts val="50"/>
              </a:spcBef>
              <a:spcAft>
                <a:spcPts val="0"/>
              </a:spcAft>
            </a:pPr>
            <a:r>
              <a:rPr sz="1900" dirty="0">
                <a:solidFill>
                  <a:srgbClr val="FFFFFF"/>
                </a:solidFill>
                <a:latin typeface="HIKQFM+TT Commons Pro Regular"/>
                <a:cs typeface="HIKQFM+TT Commons Pro Regular"/>
              </a:rPr>
              <a:t>изделия может привести к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3531963" y="2844620"/>
            <a:ext cx="3657299" cy="968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74"/>
              </a:lnSpc>
              <a:spcBef>
                <a:spcPts val="0"/>
              </a:spcBef>
              <a:spcAft>
                <a:spcPts val="0"/>
              </a:spcAft>
            </a:pPr>
            <a:r>
              <a:rPr sz="1900" dirty="0">
                <a:solidFill>
                  <a:srgbClr val="FFFFFF"/>
                </a:solidFill>
                <a:latin typeface="HIKQFM+TT Commons Pro Regular"/>
                <a:cs typeface="HIKQFM+TT Commons Pro Regular"/>
              </a:rPr>
              <a:t>Компания должна адаптировать</a:t>
            </a:r>
          </a:p>
          <a:p>
            <a:pPr marL="0" marR="0">
              <a:lnSpc>
                <a:spcPts val="2374"/>
              </a:lnSpc>
              <a:spcBef>
                <a:spcPts val="50"/>
              </a:spcBef>
              <a:spcAft>
                <a:spcPts val="0"/>
              </a:spcAft>
            </a:pPr>
            <a:r>
              <a:rPr sz="1900" dirty="0">
                <a:solidFill>
                  <a:srgbClr val="FFFFFF"/>
                </a:solidFill>
                <a:latin typeface="HIKQFM+TT Commons Pro Regular"/>
                <a:cs typeface="HIKQFM+TT Commons Pro Regular"/>
              </a:rPr>
              <a:t>изменениям экономической</a:t>
            </a:r>
          </a:p>
          <a:p>
            <a:pPr marL="0" marR="0">
              <a:lnSpc>
                <a:spcPts val="2374"/>
              </a:lnSpc>
              <a:spcBef>
                <a:spcPts val="100"/>
              </a:spcBef>
              <a:spcAft>
                <a:spcPts val="0"/>
              </a:spcAft>
            </a:pPr>
            <a:r>
              <a:rPr sz="1900" dirty="0">
                <a:solidFill>
                  <a:srgbClr val="FFFFFF"/>
                </a:solidFill>
                <a:latin typeface="HIKQFM+TT Commons Pro Regular"/>
                <a:cs typeface="HIKQFM+TT Commons Pro Regular"/>
              </a:rPr>
              <a:t>ситуации, оптимизируя свои рас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629877" y="3158945"/>
            <a:ext cx="1033511" cy="3396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74"/>
              </a:lnSpc>
              <a:spcBef>
                <a:spcPts val="0"/>
              </a:spcBef>
              <a:spcAft>
                <a:spcPts val="0"/>
              </a:spcAft>
            </a:pPr>
            <a:r>
              <a:rPr sz="1900" dirty="0">
                <a:solidFill>
                  <a:srgbClr val="FFFFFF"/>
                </a:solidFill>
                <a:latin typeface="HIKQFM+TT Commons Pro Regular"/>
                <a:cs typeface="HIKQFM+TT Commons Pro Regular"/>
              </a:rPr>
              <a:t>изделия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4746246" y="3158945"/>
            <a:ext cx="3762006" cy="3396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74"/>
              </a:lnSpc>
              <a:spcBef>
                <a:spcPts val="0"/>
              </a:spcBef>
              <a:spcAft>
                <a:spcPts val="0"/>
              </a:spcAft>
            </a:pPr>
            <a:r>
              <a:rPr sz="1900" dirty="0">
                <a:solidFill>
                  <a:srgbClr val="FFFFFF"/>
                </a:solidFill>
                <a:latin typeface="HIKQFM+TT Commons Pro Regular"/>
                <a:cs typeface="HIKQFM+TT Commons Pro Regular"/>
              </a:rPr>
              <a:t>изделия могут повлиять на объем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4746246" y="3473270"/>
            <a:ext cx="7461506" cy="3396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74"/>
              </a:lnSpc>
              <a:spcBef>
                <a:spcPts val="0"/>
              </a:spcBef>
              <a:spcAft>
                <a:spcPts val="0"/>
              </a:spcAft>
            </a:pPr>
            <a:r>
              <a:rPr sz="1900" dirty="0">
                <a:solidFill>
                  <a:srgbClr val="FFFFFF"/>
                </a:solidFill>
                <a:latin typeface="HIKQFM+TT Commons Pro Regular"/>
                <a:cs typeface="HIKQFM+TT Commons Pro Regular"/>
              </a:rPr>
              <a:t>продаж компании, а также на цены на</a:t>
            </a:r>
            <a:r>
              <a:rPr sz="1900" spc="2361" dirty="0">
                <a:solidFill>
                  <a:srgbClr val="FFFFFF"/>
                </a:solidFill>
                <a:latin typeface="HIKQFM+TT Commons Pro Regular"/>
                <a:cs typeface="HIKQFM+TT Commons Pro Regular"/>
              </a:rPr>
              <a:t> </a:t>
            </a:r>
            <a:r>
              <a:rPr sz="1900" dirty="0">
                <a:solidFill>
                  <a:srgbClr val="FFFFFF"/>
                </a:solidFill>
                <a:latin typeface="HIKQFM+TT Commons Pro Regular"/>
                <a:cs typeface="HIKQFM+TT Commons Pro Regular"/>
              </a:rPr>
              <a:t>необходимости изменения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4746246" y="3787595"/>
            <a:ext cx="4084796" cy="6540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74"/>
              </a:lnSpc>
              <a:spcBef>
                <a:spcPts val="0"/>
              </a:spcBef>
              <a:spcAft>
                <a:spcPts val="0"/>
              </a:spcAft>
            </a:pPr>
            <a:r>
              <a:rPr sz="1900" dirty="0">
                <a:solidFill>
                  <a:srgbClr val="FFFFFF"/>
                </a:solidFill>
                <a:latin typeface="HIKQFM+TT Commons Pro Regular"/>
                <a:cs typeface="HIKQFM+TT Commons Pro Regular"/>
              </a:rPr>
              <a:t>продукцию, что может отразиться на</a:t>
            </a:r>
          </a:p>
          <a:p>
            <a:pPr marL="0" marR="0">
              <a:lnSpc>
                <a:spcPts val="2374"/>
              </a:lnSpc>
              <a:spcBef>
                <a:spcPts val="50"/>
              </a:spcBef>
              <a:spcAft>
                <a:spcPts val="0"/>
              </a:spcAft>
            </a:pPr>
            <a:r>
              <a:rPr sz="1900" dirty="0">
                <a:solidFill>
                  <a:srgbClr val="FFFFFF"/>
                </a:solidFill>
                <a:latin typeface="HIKQFM+TT Commons Pro Regular"/>
                <a:cs typeface="HIKQFM+TT Commons Pro Regular"/>
              </a:rPr>
              <a:t>прибыли компании.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9139105" y="3787595"/>
            <a:ext cx="4001686" cy="968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298" marR="0">
              <a:lnSpc>
                <a:spcPts val="2374"/>
              </a:lnSpc>
              <a:spcBef>
                <a:spcPts val="0"/>
              </a:spcBef>
              <a:spcAft>
                <a:spcPts val="0"/>
              </a:spcAft>
            </a:pPr>
            <a:r>
              <a:rPr sz="1900" dirty="0">
                <a:solidFill>
                  <a:srgbClr val="FFFFFF"/>
                </a:solidFill>
                <a:latin typeface="HIKQFM+TT Commons Pro Regular"/>
                <a:cs typeface="HIKQFM+TT Commons Pro Regular"/>
              </a:rPr>
              <a:t>ассортимента продукции, а также к</a:t>
            </a:r>
          </a:p>
          <a:p>
            <a:pPr marL="0" marR="0">
              <a:lnSpc>
                <a:spcPts val="2374"/>
              </a:lnSpc>
              <a:spcBef>
                <a:spcPts val="50"/>
              </a:spcBef>
              <a:spcAft>
                <a:spcPts val="0"/>
              </a:spcAft>
            </a:pPr>
            <a:r>
              <a:rPr sz="1900" dirty="0">
                <a:solidFill>
                  <a:srgbClr val="FFFFFF"/>
                </a:solidFill>
                <a:latin typeface="HIKQFM+TT Commons Pro Regular"/>
                <a:cs typeface="HIKQFM+TT Commons Pro Regular"/>
              </a:rPr>
              <a:t>необходимости изменения цен и</a:t>
            </a:r>
          </a:p>
          <a:p>
            <a:pPr marL="0" marR="0">
              <a:lnSpc>
                <a:spcPts val="2374"/>
              </a:lnSpc>
              <a:spcBef>
                <a:spcPts val="100"/>
              </a:spcBef>
              <a:spcAft>
                <a:spcPts val="0"/>
              </a:spcAft>
            </a:pPr>
            <a:r>
              <a:rPr sz="1900" dirty="0">
                <a:solidFill>
                  <a:srgbClr val="FFFFFF"/>
                </a:solidFill>
                <a:latin typeface="HIKQFM+TT Commons Pro Regular"/>
                <a:cs typeface="HIKQFM+TT Commons Pro Regular"/>
              </a:rPr>
              <a:t>маркетинговых стратегий.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629877" y="5092823"/>
            <a:ext cx="3806396" cy="3396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74"/>
              </a:lnSpc>
              <a:spcBef>
                <a:spcPts val="0"/>
              </a:spcBef>
              <a:spcAft>
                <a:spcPts val="0"/>
              </a:spcAft>
            </a:pPr>
            <a:r>
              <a:rPr sz="1900" dirty="0">
                <a:solidFill>
                  <a:srgbClr val="FFFFFF"/>
                </a:solidFill>
                <a:latin typeface="HIKQFM+TT Commons Pro Regular"/>
                <a:cs typeface="HIKQFM+TT Commons Pro Regular"/>
              </a:rPr>
              <a:t>Рост цен на сырье и ингредиенты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4746246" y="5092823"/>
            <a:ext cx="3806396" cy="1911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74"/>
              </a:lnSpc>
              <a:spcBef>
                <a:spcPts val="0"/>
              </a:spcBef>
              <a:spcAft>
                <a:spcPts val="0"/>
              </a:spcAft>
            </a:pPr>
            <a:r>
              <a:rPr sz="1900" dirty="0">
                <a:solidFill>
                  <a:srgbClr val="FFFFFF"/>
                </a:solidFill>
                <a:latin typeface="HIKQFM+TT Commons Pro Regular"/>
                <a:cs typeface="HIKQFM+TT Commons Pro Regular"/>
              </a:rPr>
              <a:t>Рост цен на сырье и ингредиенты</a:t>
            </a:r>
          </a:p>
          <a:p>
            <a:pPr marL="0" marR="0">
              <a:lnSpc>
                <a:spcPts val="2374"/>
              </a:lnSpc>
              <a:spcBef>
                <a:spcPts val="50"/>
              </a:spcBef>
              <a:spcAft>
                <a:spcPts val="0"/>
              </a:spcAft>
            </a:pPr>
            <a:r>
              <a:rPr sz="1900" dirty="0">
                <a:solidFill>
                  <a:srgbClr val="FFFFFF"/>
                </a:solidFill>
                <a:latin typeface="HIKQFM+TT Commons Pro Regular"/>
                <a:cs typeface="HIKQFM+TT Commons Pro Regular"/>
              </a:rPr>
              <a:t>может привести к увеличению</a:t>
            </a:r>
          </a:p>
          <a:p>
            <a:pPr marL="0" marR="0">
              <a:lnSpc>
                <a:spcPts val="2374"/>
              </a:lnSpc>
              <a:spcBef>
                <a:spcPts val="100"/>
              </a:spcBef>
              <a:spcAft>
                <a:spcPts val="0"/>
              </a:spcAft>
            </a:pPr>
            <a:r>
              <a:rPr sz="1900" dirty="0">
                <a:solidFill>
                  <a:srgbClr val="FFFFFF"/>
                </a:solidFill>
                <a:latin typeface="HIKQFM+TT Commons Pro Regular"/>
                <a:cs typeface="HIKQFM+TT Commons Pro Regular"/>
              </a:rPr>
              <a:t>себестоимости продукции, что</a:t>
            </a:r>
          </a:p>
          <a:p>
            <a:pPr marL="114746" marR="0">
              <a:lnSpc>
                <a:spcPts val="2374"/>
              </a:lnSpc>
              <a:spcBef>
                <a:spcPts val="100"/>
              </a:spcBef>
              <a:spcAft>
                <a:spcPts val="0"/>
              </a:spcAft>
            </a:pPr>
            <a:r>
              <a:rPr sz="1900" dirty="0">
                <a:solidFill>
                  <a:srgbClr val="FFFFFF"/>
                </a:solidFill>
                <a:latin typeface="HIKQFM+TT Commons Pro Regular"/>
                <a:cs typeface="HIKQFM+TT Commons Pro Regular"/>
              </a:rPr>
              <a:t>может повлиять на цены на</a:t>
            </a:r>
          </a:p>
          <a:p>
            <a:pPr marL="0" marR="0">
              <a:lnSpc>
                <a:spcPts val="2374"/>
              </a:lnSpc>
              <a:spcBef>
                <a:spcPts val="100"/>
              </a:spcBef>
              <a:spcAft>
                <a:spcPts val="0"/>
              </a:spcAft>
            </a:pPr>
            <a:r>
              <a:rPr sz="1900" dirty="0">
                <a:solidFill>
                  <a:srgbClr val="FFFFFF"/>
                </a:solidFill>
                <a:latin typeface="HIKQFM+TT Commons Pro Regular"/>
                <a:cs typeface="HIKQFM+TT Commons Pro Regular"/>
              </a:rPr>
              <a:t>конечную продукцию и прибыль</a:t>
            </a:r>
          </a:p>
          <a:p>
            <a:pPr marL="0" marR="0">
              <a:lnSpc>
                <a:spcPts val="2374"/>
              </a:lnSpc>
              <a:spcBef>
                <a:spcPts val="50"/>
              </a:spcBef>
              <a:spcAft>
                <a:spcPts val="0"/>
              </a:spcAft>
            </a:pPr>
            <a:r>
              <a:rPr sz="1900" dirty="0">
                <a:solidFill>
                  <a:srgbClr val="FFFFFF"/>
                </a:solidFill>
                <a:latin typeface="HIKQFM+TT Commons Pro Regular"/>
                <a:cs typeface="HIKQFM+TT Commons Pro Regular"/>
              </a:rPr>
              <a:t>компании.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9139105" y="5092823"/>
            <a:ext cx="7434246" cy="15969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74"/>
              </a:lnSpc>
              <a:spcBef>
                <a:spcPts val="0"/>
              </a:spcBef>
              <a:spcAft>
                <a:spcPts val="0"/>
              </a:spcAft>
            </a:pPr>
            <a:r>
              <a:rPr sz="1900" dirty="0">
                <a:solidFill>
                  <a:srgbClr val="FFFFFF"/>
                </a:solidFill>
                <a:latin typeface="HIKQFM+TT Commons Pro Regular"/>
                <a:cs typeface="HIKQFM+TT Commons Pro Regular"/>
              </a:rPr>
              <a:t>Рост цен на сырье и ингредиенты</a:t>
            </a:r>
          </a:p>
          <a:p>
            <a:pPr marL="0" marR="0">
              <a:lnSpc>
                <a:spcPts val="2374"/>
              </a:lnSpc>
              <a:spcBef>
                <a:spcPts val="50"/>
              </a:spcBef>
              <a:spcAft>
                <a:spcPts val="0"/>
              </a:spcAft>
            </a:pPr>
            <a:r>
              <a:rPr sz="1900" dirty="0">
                <a:solidFill>
                  <a:srgbClr val="FFFFFF"/>
                </a:solidFill>
                <a:latin typeface="HIKQFM+TT Commons Pro Regular"/>
                <a:cs typeface="HIKQFM+TT Commons Pro Regular"/>
              </a:rPr>
              <a:t>может привести к увеличению затрат</a:t>
            </a:r>
            <a:r>
              <a:rPr sz="1900" spc="2541" dirty="0">
                <a:solidFill>
                  <a:srgbClr val="FFFFFF"/>
                </a:solidFill>
                <a:latin typeface="HIKQFM+TT Commons Pro Regular"/>
                <a:cs typeface="HIKQFM+TT Commons Pro Regular"/>
              </a:rPr>
              <a:t> </a:t>
            </a:r>
            <a:r>
              <a:rPr sz="1900" dirty="0">
                <a:solidFill>
                  <a:srgbClr val="FFFFFF"/>
                </a:solidFill>
                <a:latin typeface="HIKQFM+TT Commons Pro Regular"/>
                <a:cs typeface="HIKQFM+TT Commons Pro Regular"/>
              </a:rPr>
              <a:t>изменением курса валют и</a:t>
            </a:r>
          </a:p>
          <a:p>
            <a:pPr marL="0" marR="0">
              <a:lnSpc>
                <a:spcPts val="2374"/>
              </a:lnSpc>
              <a:spcBef>
                <a:spcPts val="100"/>
              </a:spcBef>
              <a:spcAft>
                <a:spcPts val="0"/>
              </a:spcAft>
            </a:pPr>
            <a:r>
              <a:rPr sz="1900" dirty="0">
                <a:solidFill>
                  <a:srgbClr val="FFFFFF"/>
                </a:solidFill>
                <a:latin typeface="HIKQFM+TT Commons Pro Regular"/>
                <a:cs typeface="HIKQFM+TT Commons Pro Regular"/>
              </a:rPr>
              <a:t>на производство и снижению</a:t>
            </a:r>
          </a:p>
          <a:p>
            <a:pPr marL="0" marR="0">
              <a:lnSpc>
                <a:spcPts val="2374"/>
              </a:lnSpc>
              <a:spcBef>
                <a:spcPts val="100"/>
              </a:spcBef>
              <a:spcAft>
                <a:spcPts val="0"/>
              </a:spcAft>
            </a:pPr>
            <a:r>
              <a:rPr sz="1900" dirty="0">
                <a:solidFill>
                  <a:srgbClr val="FFFFFF"/>
                </a:solidFill>
                <a:latin typeface="HIKQFM+TT Commons Pro Regular"/>
                <a:cs typeface="HIKQFM+TT Commons Pro Regular"/>
              </a:rPr>
              <a:t>прибыли компании, если цены на</a:t>
            </a:r>
          </a:p>
          <a:p>
            <a:pPr marL="0" marR="0">
              <a:lnSpc>
                <a:spcPts val="2374"/>
              </a:lnSpc>
              <a:spcBef>
                <a:spcPts val="100"/>
              </a:spcBef>
              <a:spcAft>
                <a:spcPts val="0"/>
              </a:spcAft>
            </a:pPr>
            <a:r>
              <a:rPr sz="1900" dirty="0">
                <a:solidFill>
                  <a:srgbClr val="FFFFFF"/>
                </a:solidFill>
                <a:latin typeface="HIKQFM+TT Commons Pro Regular"/>
                <a:cs typeface="HIKQFM+TT Commons Pro Regular"/>
              </a:rPr>
              <a:t>продукцию остаются прежними.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13531963" y="5092823"/>
            <a:ext cx="3269850" cy="3396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74"/>
              </a:lnSpc>
              <a:spcBef>
                <a:spcPts val="0"/>
              </a:spcBef>
              <a:spcAft>
                <a:spcPts val="0"/>
              </a:spcAft>
            </a:pPr>
            <a:r>
              <a:rPr sz="1900" dirty="0">
                <a:solidFill>
                  <a:srgbClr val="FFFFFF"/>
                </a:solidFill>
                <a:latin typeface="HIKQFM+TT Commons Pro Regular"/>
                <a:cs typeface="HIKQFM+TT Commons Pro Regular"/>
              </a:rPr>
              <a:t>Компания должна следить за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13531963" y="5721473"/>
            <a:ext cx="3636792" cy="968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74"/>
              </a:lnSpc>
              <a:spcBef>
                <a:spcPts val="0"/>
              </a:spcBef>
              <a:spcAft>
                <a:spcPts val="0"/>
              </a:spcAft>
            </a:pPr>
            <a:r>
              <a:rPr sz="1900" dirty="0">
                <a:solidFill>
                  <a:srgbClr val="FFFFFF"/>
                </a:solidFill>
                <a:latin typeface="HIKQFM+TT Commons Pro Regular"/>
                <a:cs typeface="HIKQFM+TT Commons Pro Regular"/>
              </a:rPr>
              <a:t>адаптировать ценовую политику</a:t>
            </a:r>
          </a:p>
          <a:p>
            <a:pPr marL="57298" marR="0">
              <a:lnSpc>
                <a:spcPts val="2374"/>
              </a:lnSpc>
              <a:spcBef>
                <a:spcPts val="50"/>
              </a:spcBef>
              <a:spcAft>
                <a:spcPts val="0"/>
              </a:spcAft>
            </a:pPr>
            <a:r>
              <a:rPr sz="1900" dirty="0">
                <a:solidFill>
                  <a:srgbClr val="FFFFFF"/>
                </a:solidFill>
                <a:latin typeface="HIKQFM+TT Commons Pro Regular"/>
                <a:cs typeface="HIKQFM+TT Commons Pro Regular"/>
              </a:rPr>
              <a:t>свои товары в соответствии с</a:t>
            </a:r>
          </a:p>
          <a:p>
            <a:pPr marL="0" marR="0">
              <a:lnSpc>
                <a:spcPts val="2374"/>
              </a:lnSpc>
              <a:spcBef>
                <a:spcPts val="100"/>
              </a:spcBef>
              <a:spcAft>
                <a:spcPts val="0"/>
              </a:spcAft>
            </a:pPr>
            <a:r>
              <a:rPr sz="1900" dirty="0">
                <a:solidFill>
                  <a:srgbClr val="FFFFFF"/>
                </a:solidFill>
                <a:latin typeface="HIKQFM+TT Commons Pro Regular"/>
                <a:cs typeface="HIKQFM+TT Commons Pro Regular"/>
              </a:rPr>
              <a:t>новыми условиями.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629877" y="7341029"/>
            <a:ext cx="2709908" cy="6540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74"/>
              </a:lnSpc>
              <a:spcBef>
                <a:spcPts val="0"/>
              </a:spcBef>
              <a:spcAft>
                <a:spcPts val="0"/>
              </a:spcAft>
            </a:pPr>
            <a:r>
              <a:rPr sz="1900" dirty="0">
                <a:solidFill>
                  <a:srgbClr val="FFFFFF"/>
                </a:solidFill>
                <a:latin typeface="HIKQFM+TT Commons Pro Regular"/>
                <a:cs typeface="HIKQFM+TT Commons Pro Regular"/>
              </a:rPr>
              <a:t>Конкуренция с другими</a:t>
            </a:r>
          </a:p>
          <a:p>
            <a:pPr marL="0" marR="0">
              <a:lnSpc>
                <a:spcPts val="2374"/>
              </a:lnSpc>
              <a:spcBef>
                <a:spcPts val="50"/>
              </a:spcBef>
              <a:spcAft>
                <a:spcPts val="0"/>
              </a:spcAft>
            </a:pPr>
            <a:r>
              <a:rPr sz="1900" dirty="0">
                <a:solidFill>
                  <a:srgbClr val="FFFFFF"/>
                </a:solidFill>
                <a:latin typeface="HIKQFM+TT Commons Pro Regular"/>
                <a:cs typeface="HIKQFM+TT Commons Pro Regular"/>
              </a:rPr>
              <a:t>производителями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4746246" y="7341029"/>
            <a:ext cx="2709909" cy="3396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74"/>
              </a:lnSpc>
              <a:spcBef>
                <a:spcPts val="0"/>
              </a:spcBef>
              <a:spcAft>
                <a:spcPts val="0"/>
              </a:spcAft>
            </a:pPr>
            <a:r>
              <a:rPr sz="1900" dirty="0">
                <a:solidFill>
                  <a:srgbClr val="FFFFFF"/>
                </a:solidFill>
                <a:latin typeface="HIKQFM+TT Commons Pro Regular"/>
                <a:cs typeface="HIKQFM+TT Commons Pro Regular"/>
              </a:rPr>
              <a:t>Конкуренция с другими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9139105" y="7341029"/>
            <a:ext cx="7948109" cy="22256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74"/>
              </a:lnSpc>
              <a:spcBef>
                <a:spcPts val="0"/>
              </a:spcBef>
              <a:spcAft>
                <a:spcPts val="0"/>
              </a:spcAft>
            </a:pPr>
            <a:r>
              <a:rPr sz="1900" dirty="0">
                <a:solidFill>
                  <a:srgbClr val="FFFFFF"/>
                </a:solidFill>
                <a:latin typeface="HIKQFM+TT Commons Pro Regular"/>
                <a:cs typeface="HIKQFM+TT Commons Pro Regular"/>
              </a:rPr>
              <a:t>Конкуренция с другими</a:t>
            </a:r>
          </a:p>
          <a:p>
            <a:pPr marL="0" marR="0">
              <a:lnSpc>
                <a:spcPts val="2374"/>
              </a:lnSpc>
              <a:spcBef>
                <a:spcPts val="50"/>
              </a:spcBef>
              <a:spcAft>
                <a:spcPts val="0"/>
              </a:spcAft>
            </a:pPr>
            <a:r>
              <a:rPr sz="1900" dirty="0">
                <a:solidFill>
                  <a:srgbClr val="FFFFFF"/>
                </a:solidFill>
                <a:latin typeface="HIKQFM+TT Commons Pro Regular"/>
                <a:cs typeface="HIKQFM+TT Commons Pro Regular"/>
              </a:rPr>
              <a:t>производителями шоколадных</a:t>
            </a:r>
          </a:p>
          <a:p>
            <a:pPr marL="0" marR="0">
              <a:lnSpc>
                <a:spcPts val="2374"/>
              </a:lnSpc>
              <a:spcBef>
                <a:spcPts val="100"/>
              </a:spcBef>
              <a:spcAft>
                <a:spcPts val="0"/>
              </a:spcAft>
            </a:pPr>
            <a:r>
              <a:rPr sz="1900" dirty="0">
                <a:solidFill>
                  <a:srgbClr val="FFFFFF"/>
                </a:solidFill>
                <a:latin typeface="HIKQFM+TT Commons Pro Regular"/>
                <a:cs typeface="HIKQFM+TT Commons Pro Regular"/>
              </a:rPr>
              <a:t>изделий может привести к снижению</a:t>
            </a:r>
            <a:r>
              <a:rPr sz="1900" spc="2412" dirty="0">
                <a:solidFill>
                  <a:srgbClr val="FFFFFF"/>
                </a:solidFill>
                <a:latin typeface="HIKQFM+TT Commons Pro Regular"/>
                <a:cs typeface="HIKQFM+TT Commons Pro Regular"/>
              </a:rPr>
              <a:t> </a:t>
            </a:r>
            <a:r>
              <a:rPr sz="1900" dirty="0">
                <a:solidFill>
                  <a:srgbClr val="FFFFFF"/>
                </a:solidFill>
                <a:latin typeface="HIKQFM+TT Commons Pro Regular"/>
                <a:cs typeface="HIKQFM+TT Commons Pro Regular"/>
              </a:rPr>
              <a:t>провести анализ своих конкуре</a:t>
            </a:r>
          </a:p>
          <a:p>
            <a:pPr marL="0" marR="0">
              <a:lnSpc>
                <a:spcPts val="2374"/>
              </a:lnSpc>
              <a:spcBef>
                <a:spcPts val="100"/>
              </a:spcBef>
              <a:spcAft>
                <a:spcPts val="0"/>
              </a:spcAft>
            </a:pPr>
            <a:r>
              <a:rPr sz="1900" dirty="0">
                <a:solidFill>
                  <a:srgbClr val="FFFFFF"/>
                </a:solidFill>
                <a:latin typeface="HIKQFM+TT Commons Pro Regular"/>
                <a:cs typeface="HIKQFM+TT Commons Pro Regular"/>
              </a:rPr>
              <a:t>цен на продукцию и снижению</a:t>
            </a:r>
          </a:p>
          <a:p>
            <a:pPr marL="0" marR="0">
              <a:lnSpc>
                <a:spcPts val="2374"/>
              </a:lnSpc>
              <a:spcBef>
                <a:spcPts val="100"/>
              </a:spcBef>
              <a:spcAft>
                <a:spcPts val="0"/>
              </a:spcAft>
            </a:pPr>
            <a:r>
              <a:rPr sz="1900" dirty="0">
                <a:solidFill>
                  <a:srgbClr val="FFFFFF"/>
                </a:solidFill>
                <a:latin typeface="HIKQFM+TT Commons Pro Regular"/>
                <a:cs typeface="HIKQFM+TT Commons Pro Regular"/>
              </a:rPr>
              <a:t>прибыли, а также к необходимости</a:t>
            </a:r>
          </a:p>
          <a:p>
            <a:pPr marL="0" marR="0">
              <a:lnSpc>
                <a:spcPts val="2374"/>
              </a:lnSpc>
              <a:spcBef>
                <a:spcPts val="50"/>
              </a:spcBef>
              <a:spcAft>
                <a:spcPts val="0"/>
              </a:spcAft>
            </a:pPr>
            <a:r>
              <a:rPr sz="1900" dirty="0">
                <a:solidFill>
                  <a:srgbClr val="FFFFFF"/>
                </a:solidFill>
                <a:latin typeface="HIKQFM+TT Commons Pro Regular"/>
                <a:cs typeface="HIKQFM+TT Commons Pro Regular"/>
              </a:rPr>
              <a:t>улучшения качества и инноваций в</a:t>
            </a:r>
          </a:p>
          <a:p>
            <a:pPr marL="0" marR="0">
              <a:lnSpc>
                <a:spcPts val="2374"/>
              </a:lnSpc>
              <a:spcBef>
                <a:spcPts val="100"/>
              </a:spcBef>
              <a:spcAft>
                <a:spcPts val="0"/>
              </a:spcAft>
            </a:pPr>
            <a:r>
              <a:rPr sz="1900" dirty="0">
                <a:solidFill>
                  <a:srgbClr val="FFFFFF"/>
                </a:solidFill>
                <a:latin typeface="HIKQFM+TT Commons Pro Regular"/>
                <a:cs typeface="HIKQFM+TT Commons Pro Regular"/>
              </a:rPr>
              <a:t>продуктах и процессах.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13531963" y="7341029"/>
            <a:ext cx="3660437" cy="6540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74"/>
              </a:lnSpc>
              <a:spcBef>
                <a:spcPts val="0"/>
              </a:spcBef>
              <a:spcAft>
                <a:spcPts val="0"/>
              </a:spcAft>
            </a:pPr>
            <a:r>
              <a:rPr sz="1900" dirty="0">
                <a:solidFill>
                  <a:srgbClr val="FFFFFF"/>
                </a:solidFill>
                <a:latin typeface="HIKQFM+TT Commons Pro Regular"/>
                <a:cs typeface="HIKQFM+TT Commons Pro Regular"/>
              </a:rPr>
              <a:t>Чтобы конкурировать с другими</a:t>
            </a:r>
          </a:p>
          <a:p>
            <a:pPr marL="0" marR="0">
              <a:lnSpc>
                <a:spcPts val="2374"/>
              </a:lnSpc>
              <a:spcBef>
                <a:spcPts val="50"/>
              </a:spcBef>
              <a:spcAft>
                <a:spcPts val="0"/>
              </a:spcAft>
            </a:pPr>
            <a:r>
              <a:rPr sz="1900" dirty="0">
                <a:solidFill>
                  <a:srgbClr val="FFFFFF"/>
                </a:solidFill>
                <a:latin typeface="HIKQFM+TT Commons Pro Regular"/>
                <a:cs typeface="HIKQFM+TT Commons Pro Regular"/>
              </a:rPr>
              <a:t>производителями, компания дол</a:t>
            </a:r>
          </a:p>
        </p:txBody>
      </p:sp>
      <p:sp>
        <p:nvSpPr>
          <p:cNvPr id="24" name="object 24"/>
          <p:cNvSpPr txBox="1"/>
          <p:nvPr/>
        </p:nvSpPr>
        <p:spPr>
          <a:xfrm>
            <a:off x="4746246" y="7655354"/>
            <a:ext cx="3849339" cy="15969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74"/>
              </a:lnSpc>
              <a:spcBef>
                <a:spcPts val="0"/>
              </a:spcBef>
              <a:spcAft>
                <a:spcPts val="0"/>
              </a:spcAft>
            </a:pPr>
            <a:r>
              <a:rPr sz="1900" dirty="0">
                <a:solidFill>
                  <a:srgbClr val="FFFFFF"/>
                </a:solidFill>
                <a:latin typeface="HIKQFM+TT Commons Pro Regular"/>
                <a:cs typeface="HIKQFM+TT Commons Pro Regular"/>
              </a:rPr>
              <a:t>производителями шоколадных</a:t>
            </a:r>
          </a:p>
          <a:p>
            <a:pPr marL="0" marR="0">
              <a:lnSpc>
                <a:spcPts val="2374"/>
              </a:lnSpc>
              <a:spcBef>
                <a:spcPts val="50"/>
              </a:spcBef>
              <a:spcAft>
                <a:spcPts val="0"/>
              </a:spcAft>
            </a:pPr>
            <a:r>
              <a:rPr sz="1900" dirty="0">
                <a:solidFill>
                  <a:srgbClr val="FFFFFF"/>
                </a:solidFill>
                <a:latin typeface="HIKQFM+TT Commons Pro Regular"/>
                <a:cs typeface="HIKQFM+TT Commons Pro Regular"/>
              </a:rPr>
              <a:t>изделий может повлиять на объем</a:t>
            </a:r>
          </a:p>
          <a:p>
            <a:pPr marL="0" marR="0">
              <a:lnSpc>
                <a:spcPts val="2374"/>
              </a:lnSpc>
              <a:spcBef>
                <a:spcPts val="100"/>
              </a:spcBef>
              <a:spcAft>
                <a:spcPts val="0"/>
              </a:spcAft>
            </a:pPr>
            <a:r>
              <a:rPr sz="1900" dirty="0">
                <a:solidFill>
                  <a:srgbClr val="FFFFFF"/>
                </a:solidFill>
                <a:latin typeface="HIKQFM+TT Commons Pro Regular"/>
                <a:cs typeface="HIKQFM+TT Commons Pro Regular"/>
              </a:rPr>
              <a:t>продаж компании, цены на</a:t>
            </a:r>
          </a:p>
          <a:p>
            <a:pPr marL="0" marR="0">
              <a:lnSpc>
                <a:spcPts val="2374"/>
              </a:lnSpc>
              <a:spcBef>
                <a:spcPts val="100"/>
              </a:spcBef>
              <a:spcAft>
                <a:spcPts val="0"/>
              </a:spcAft>
            </a:pPr>
            <a:r>
              <a:rPr sz="1900" dirty="0">
                <a:solidFill>
                  <a:srgbClr val="FFFFFF"/>
                </a:solidFill>
                <a:latin typeface="HIKQFM+TT Commons Pro Regular"/>
                <a:cs typeface="HIKQFM+TT Commons Pro Regular"/>
              </a:rPr>
              <a:t>продукцию, а также на прибыль</a:t>
            </a:r>
          </a:p>
          <a:p>
            <a:pPr marL="0" marR="0">
              <a:lnSpc>
                <a:spcPts val="2374"/>
              </a:lnSpc>
              <a:spcBef>
                <a:spcPts val="100"/>
              </a:spcBef>
              <a:spcAft>
                <a:spcPts val="0"/>
              </a:spcAft>
            </a:pPr>
            <a:r>
              <a:rPr sz="1900" dirty="0">
                <a:solidFill>
                  <a:srgbClr val="FFFFFF"/>
                </a:solidFill>
                <a:latin typeface="HIKQFM+TT Commons Pro Regular"/>
                <a:cs typeface="HIKQFM+TT Commons Pro Regular"/>
              </a:rPr>
              <a:t>компании.</a:t>
            </a:r>
          </a:p>
        </p:txBody>
      </p:sp>
      <p:sp>
        <p:nvSpPr>
          <p:cNvPr id="25" name="object 25"/>
          <p:cNvSpPr txBox="1"/>
          <p:nvPr/>
        </p:nvSpPr>
        <p:spPr>
          <a:xfrm>
            <a:off x="13531963" y="8284004"/>
            <a:ext cx="3634378" cy="12826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74"/>
              </a:lnSpc>
              <a:spcBef>
                <a:spcPts val="0"/>
              </a:spcBef>
              <a:spcAft>
                <a:spcPts val="0"/>
              </a:spcAft>
            </a:pPr>
            <a:r>
              <a:rPr sz="1900" dirty="0">
                <a:solidFill>
                  <a:srgbClr val="FFFFFF"/>
                </a:solidFill>
                <a:latin typeface="HIKQFM+TT Commons Pro Regular"/>
                <a:cs typeface="HIKQFM+TT Commons Pro Regular"/>
              </a:rPr>
              <a:t>определить их преимущества и</a:t>
            </a:r>
          </a:p>
          <a:p>
            <a:pPr marL="0" marR="0">
              <a:lnSpc>
                <a:spcPts val="2374"/>
              </a:lnSpc>
              <a:spcBef>
                <a:spcPts val="50"/>
              </a:spcBef>
              <a:spcAft>
                <a:spcPts val="0"/>
              </a:spcAft>
            </a:pPr>
            <a:r>
              <a:rPr sz="1900" dirty="0">
                <a:solidFill>
                  <a:srgbClr val="FFFFFF"/>
                </a:solidFill>
                <a:latin typeface="HIKQFM+TT Commons Pro Regular"/>
                <a:cs typeface="HIKQFM+TT Commons Pro Regular"/>
              </a:rPr>
              <a:t>недостатки, а затем разработать</a:t>
            </a:r>
          </a:p>
          <a:p>
            <a:pPr marL="0" marR="0">
              <a:lnSpc>
                <a:spcPts val="2374"/>
              </a:lnSpc>
              <a:spcBef>
                <a:spcPts val="100"/>
              </a:spcBef>
              <a:spcAft>
                <a:spcPts val="0"/>
              </a:spcAft>
            </a:pPr>
            <a:r>
              <a:rPr sz="1900" dirty="0">
                <a:solidFill>
                  <a:srgbClr val="FFFFFF"/>
                </a:solidFill>
                <a:latin typeface="HIKQFM+TT Commons Pro Regular"/>
                <a:cs typeface="HIKQFM+TT Commons Pro Regular"/>
              </a:rPr>
              <a:t>стратегию, которая поможет</a:t>
            </a:r>
          </a:p>
          <a:p>
            <a:pPr marL="0" marR="0">
              <a:lnSpc>
                <a:spcPts val="2374"/>
              </a:lnSpc>
              <a:spcBef>
                <a:spcPts val="100"/>
              </a:spcBef>
              <a:spcAft>
                <a:spcPts val="0"/>
              </a:spcAft>
            </a:pPr>
            <a:r>
              <a:rPr sz="1900" dirty="0">
                <a:solidFill>
                  <a:srgbClr val="FFFFFF"/>
                </a:solidFill>
                <a:latin typeface="HIKQFM+TT Commons Pro Regular"/>
                <a:cs typeface="HIKQFM+TT Commons Pro Regular"/>
              </a:rPr>
              <a:t>выделиться на фоне других.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8288000" cy="10274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802991" y="315178"/>
            <a:ext cx="12834356" cy="1295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900"/>
              </a:lnSpc>
              <a:spcBef>
                <a:spcPts val="0"/>
              </a:spcBef>
              <a:spcAft>
                <a:spcPts val="0"/>
              </a:spcAft>
            </a:pPr>
            <a:r>
              <a:rPr sz="6000" spc="114" dirty="0">
                <a:solidFill>
                  <a:srgbClr val="EEE2D0"/>
                </a:solidFill>
                <a:latin typeface="BNLLSN+Noto Sans Regular"/>
                <a:cs typeface="BNLLSN+Noto Sans Regular"/>
              </a:rPr>
              <a:t>Социально</a:t>
            </a:r>
            <a:r>
              <a:rPr sz="6000" spc="114" dirty="0">
                <a:solidFill>
                  <a:srgbClr val="EEE2D0"/>
                </a:solidFill>
                <a:latin typeface="JCOEKC+Loubag Regular"/>
                <a:cs typeface="JCOEKC+Loubag Regular"/>
              </a:rPr>
              <a:t>-</a:t>
            </a:r>
            <a:r>
              <a:rPr sz="6000" spc="114" dirty="0">
                <a:solidFill>
                  <a:srgbClr val="EEE2D0"/>
                </a:solidFill>
                <a:latin typeface="BNLLSN+Noto Sans Regular"/>
                <a:cs typeface="BNLLSN+Noto Sans Regular"/>
              </a:rPr>
              <a:t>культурные</a:t>
            </a:r>
            <a:r>
              <a:rPr sz="6000" spc="114" dirty="0">
                <a:solidFill>
                  <a:srgbClr val="EEE2D0"/>
                </a:solidFill>
                <a:latin typeface="Times New Roman"/>
                <a:cs typeface="Times New Roman"/>
              </a:rPr>
              <a:t> </a:t>
            </a:r>
            <a:r>
              <a:rPr sz="6000" spc="114" dirty="0">
                <a:solidFill>
                  <a:srgbClr val="EEE2D0"/>
                </a:solidFill>
                <a:latin typeface="BNLLSN+Noto Sans Regular"/>
                <a:cs typeface="BNLLSN+Noto Sans Regular"/>
              </a:rPr>
              <a:t>факторы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061613" y="2319686"/>
            <a:ext cx="3647685" cy="4031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874"/>
              </a:lnSpc>
              <a:spcBef>
                <a:spcPts val="0"/>
              </a:spcBef>
              <a:spcAft>
                <a:spcPts val="0"/>
              </a:spcAft>
            </a:pPr>
            <a:r>
              <a:rPr sz="2300" b="1" dirty="0">
                <a:solidFill>
                  <a:srgbClr val="FFFFFF"/>
                </a:solidFill>
                <a:latin typeface="UGCCDM+TT Commons Pro Bold"/>
                <a:cs typeface="UGCCDM+TT Commons Pro Bold"/>
              </a:rPr>
              <a:t>ИЗМЕНЕНИЕ В ОТРАСЛИ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309662" y="2319686"/>
            <a:ext cx="3937351" cy="4031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874"/>
              </a:lnSpc>
              <a:spcBef>
                <a:spcPts val="0"/>
              </a:spcBef>
              <a:spcAft>
                <a:spcPts val="0"/>
              </a:spcAft>
            </a:pPr>
            <a:r>
              <a:rPr sz="2300" b="1" dirty="0">
                <a:solidFill>
                  <a:srgbClr val="FFFFFF"/>
                </a:solidFill>
                <a:latin typeface="UGCCDM+TT Commons Pro Bold"/>
                <a:cs typeface="UGCCDM+TT Commons Pro Bold"/>
              </a:rPr>
              <a:t>ИЗМЕНЕНИЕ В КОМПАНИИ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4814862" y="2319686"/>
            <a:ext cx="1713042" cy="4031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874"/>
              </a:lnSpc>
              <a:spcBef>
                <a:spcPts val="0"/>
              </a:spcBef>
              <a:spcAft>
                <a:spcPts val="0"/>
              </a:spcAft>
            </a:pPr>
            <a:r>
              <a:rPr sz="2300" b="1" dirty="0">
                <a:solidFill>
                  <a:srgbClr val="FFFFFF"/>
                </a:solidFill>
                <a:latin typeface="UGCCDM+TT Commons Pro Bold"/>
                <a:cs typeface="UGCCDM+TT Commons Pro Bold"/>
              </a:rPr>
              <a:t>ДЕЙСТВИЯ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29877" y="3079471"/>
            <a:ext cx="3228113" cy="6540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74"/>
              </a:lnSpc>
              <a:spcBef>
                <a:spcPts val="0"/>
              </a:spcBef>
              <a:spcAft>
                <a:spcPts val="0"/>
              </a:spcAft>
            </a:pPr>
            <a:r>
              <a:rPr sz="1900" dirty="0">
                <a:solidFill>
                  <a:srgbClr val="FFFFFF"/>
                </a:solidFill>
                <a:latin typeface="HIKQFM+TT Commons Pro Regular"/>
                <a:cs typeface="HIKQFM+TT Commons Pro Regular"/>
              </a:rPr>
              <a:t>Изменения в предпочтениях</a:t>
            </a:r>
          </a:p>
          <a:p>
            <a:pPr marL="0" marR="0">
              <a:lnSpc>
                <a:spcPts val="2374"/>
              </a:lnSpc>
              <a:spcBef>
                <a:spcPts val="50"/>
              </a:spcBef>
              <a:spcAft>
                <a:spcPts val="0"/>
              </a:spcAft>
            </a:pPr>
            <a:r>
              <a:rPr sz="1900" dirty="0">
                <a:solidFill>
                  <a:srgbClr val="FFFFFF"/>
                </a:solidFill>
                <a:latin typeface="HIKQFM+TT Commons Pro Regular"/>
                <a:cs typeface="HIKQFM+TT Commons Pro Regular"/>
              </a:rPr>
              <a:t>потребителей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4746246" y="3079471"/>
            <a:ext cx="3669120" cy="968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74"/>
              </a:lnSpc>
              <a:spcBef>
                <a:spcPts val="0"/>
              </a:spcBef>
              <a:spcAft>
                <a:spcPts val="0"/>
              </a:spcAft>
            </a:pPr>
            <a:r>
              <a:rPr sz="1900" dirty="0">
                <a:solidFill>
                  <a:srgbClr val="FFFFFF"/>
                </a:solidFill>
                <a:latin typeface="HIKQFM+TT Commons Pro Regular"/>
                <a:cs typeface="HIKQFM+TT Commons Pro Regular"/>
              </a:rPr>
              <a:t>Изменения в предпочтениях</a:t>
            </a:r>
          </a:p>
          <a:p>
            <a:pPr marL="0" marR="0">
              <a:lnSpc>
                <a:spcPts val="2374"/>
              </a:lnSpc>
              <a:spcBef>
                <a:spcPts val="50"/>
              </a:spcBef>
              <a:spcAft>
                <a:spcPts val="0"/>
              </a:spcAft>
            </a:pPr>
            <a:r>
              <a:rPr sz="1900" dirty="0">
                <a:solidFill>
                  <a:srgbClr val="FFFFFF"/>
                </a:solidFill>
                <a:latin typeface="HIKQFM+TT Commons Pro Regular"/>
                <a:cs typeface="HIKQFM+TT Commons Pro Regular"/>
              </a:rPr>
              <a:t>потребителей могут повлиять на</a:t>
            </a:r>
          </a:p>
          <a:p>
            <a:pPr marL="0" marR="0">
              <a:lnSpc>
                <a:spcPts val="2374"/>
              </a:lnSpc>
              <a:spcBef>
                <a:spcPts val="100"/>
              </a:spcBef>
              <a:spcAft>
                <a:spcPts val="0"/>
              </a:spcAft>
            </a:pPr>
            <a:r>
              <a:rPr sz="1900" dirty="0">
                <a:solidFill>
                  <a:srgbClr val="FFFFFF"/>
                </a:solidFill>
                <a:latin typeface="HIKQFM+TT Commons Pro Regular"/>
                <a:cs typeface="HIKQFM+TT Commons Pro Regular"/>
              </a:rPr>
              <a:t>спрос на продукцию.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9139105" y="3079471"/>
            <a:ext cx="3770690" cy="12826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74"/>
              </a:lnSpc>
              <a:spcBef>
                <a:spcPts val="0"/>
              </a:spcBef>
              <a:spcAft>
                <a:spcPts val="0"/>
              </a:spcAft>
            </a:pPr>
            <a:r>
              <a:rPr sz="1900" dirty="0">
                <a:solidFill>
                  <a:srgbClr val="FFFFFF"/>
                </a:solidFill>
                <a:latin typeface="HIKQFM+TT Commons Pro Regular"/>
                <a:cs typeface="HIKQFM+TT Commons Pro Regular"/>
              </a:rPr>
              <a:t>Изменения в предпочтениях</a:t>
            </a:r>
          </a:p>
          <a:p>
            <a:pPr marL="0" marR="0">
              <a:lnSpc>
                <a:spcPts val="2374"/>
              </a:lnSpc>
              <a:spcBef>
                <a:spcPts val="50"/>
              </a:spcBef>
              <a:spcAft>
                <a:spcPts val="0"/>
              </a:spcAft>
            </a:pPr>
            <a:r>
              <a:rPr sz="1900" dirty="0">
                <a:solidFill>
                  <a:srgbClr val="FFFFFF"/>
                </a:solidFill>
                <a:latin typeface="HIKQFM+TT Commons Pro Regular"/>
                <a:cs typeface="HIKQFM+TT Commons Pro Regular"/>
              </a:rPr>
              <a:t>потребителей могут привести к</a:t>
            </a:r>
          </a:p>
          <a:p>
            <a:pPr marL="0" marR="0">
              <a:lnSpc>
                <a:spcPts val="2374"/>
              </a:lnSpc>
              <a:spcBef>
                <a:spcPts val="100"/>
              </a:spcBef>
              <a:spcAft>
                <a:spcPts val="0"/>
              </a:spcAft>
            </a:pPr>
            <a:r>
              <a:rPr sz="1900" dirty="0">
                <a:solidFill>
                  <a:srgbClr val="FFFFFF"/>
                </a:solidFill>
                <a:latin typeface="HIKQFM+TT Commons Pro Regular"/>
                <a:cs typeface="HIKQFM+TT Commons Pro Regular"/>
              </a:rPr>
              <a:t>изменению спроса на продукцию</a:t>
            </a:r>
          </a:p>
          <a:p>
            <a:pPr marL="57298" marR="0">
              <a:lnSpc>
                <a:spcPts val="2374"/>
              </a:lnSpc>
              <a:spcBef>
                <a:spcPts val="100"/>
              </a:spcBef>
              <a:spcAft>
                <a:spcPts val="0"/>
              </a:spcAft>
            </a:pPr>
            <a:r>
              <a:rPr sz="1900" dirty="0">
                <a:solidFill>
                  <a:srgbClr val="FFFFFF"/>
                </a:solidFill>
                <a:latin typeface="HIKQFM+TT Commons Pro Regular"/>
                <a:cs typeface="HIKQFM+TT Commons Pro Regular"/>
              </a:rPr>
              <a:t>компании.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13531963" y="3079471"/>
            <a:ext cx="3661641" cy="12826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74"/>
              </a:lnSpc>
              <a:spcBef>
                <a:spcPts val="0"/>
              </a:spcBef>
              <a:spcAft>
                <a:spcPts val="0"/>
              </a:spcAft>
            </a:pPr>
            <a:r>
              <a:rPr sz="1900" dirty="0">
                <a:solidFill>
                  <a:srgbClr val="FFFFFF"/>
                </a:solidFill>
                <a:latin typeface="HIKQFM+TT Commons Pro Regular"/>
                <a:cs typeface="HIKQFM+TT Commons Pro Regular"/>
              </a:rPr>
              <a:t>Компания должна следить за</a:t>
            </a:r>
          </a:p>
          <a:p>
            <a:pPr marL="0" marR="0">
              <a:lnSpc>
                <a:spcPts val="2374"/>
              </a:lnSpc>
              <a:spcBef>
                <a:spcPts val="50"/>
              </a:spcBef>
              <a:spcAft>
                <a:spcPts val="0"/>
              </a:spcAft>
            </a:pPr>
            <a:r>
              <a:rPr sz="1900" dirty="0">
                <a:solidFill>
                  <a:srgbClr val="FFFFFF"/>
                </a:solidFill>
                <a:latin typeface="HIKQFM+TT Commons Pro Regular"/>
                <a:cs typeface="HIKQFM+TT Commons Pro Regular"/>
              </a:rPr>
              <a:t>изменением вкусов и предпочте</a:t>
            </a:r>
          </a:p>
          <a:p>
            <a:pPr marL="0" marR="0">
              <a:lnSpc>
                <a:spcPts val="2374"/>
              </a:lnSpc>
              <a:spcBef>
                <a:spcPts val="100"/>
              </a:spcBef>
              <a:spcAft>
                <a:spcPts val="0"/>
              </a:spcAft>
            </a:pPr>
            <a:r>
              <a:rPr sz="1900" dirty="0">
                <a:solidFill>
                  <a:srgbClr val="FFFFFF"/>
                </a:solidFill>
                <a:latin typeface="HIKQFM+TT Commons Pro Regular"/>
                <a:cs typeface="HIKQFM+TT Commons Pro Regular"/>
              </a:rPr>
              <a:t>своих клиентов и адаптировать</a:t>
            </a:r>
          </a:p>
          <a:p>
            <a:pPr marL="0" marR="0">
              <a:lnSpc>
                <a:spcPts val="2374"/>
              </a:lnSpc>
              <a:spcBef>
                <a:spcPts val="100"/>
              </a:spcBef>
              <a:spcAft>
                <a:spcPts val="0"/>
              </a:spcAft>
            </a:pPr>
            <a:r>
              <a:rPr sz="1900" dirty="0">
                <a:solidFill>
                  <a:srgbClr val="FFFFFF"/>
                </a:solidFill>
                <a:latin typeface="HIKQFM+TT Commons Pro Regular"/>
                <a:cs typeface="HIKQFM+TT Commons Pro Regular"/>
              </a:rPr>
              <a:t>ассортимент товаров соответст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629877" y="4779690"/>
            <a:ext cx="2872753" cy="6540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74"/>
              </a:lnSpc>
              <a:spcBef>
                <a:spcPts val="0"/>
              </a:spcBef>
              <a:spcAft>
                <a:spcPts val="0"/>
              </a:spcAft>
            </a:pPr>
            <a:r>
              <a:rPr sz="1900" dirty="0">
                <a:solidFill>
                  <a:srgbClr val="FFFFFF"/>
                </a:solidFill>
                <a:latin typeface="HIKQFM+TT Commons Pro Regular"/>
                <a:cs typeface="HIKQFM+TT Commons Pro Regular"/>
              </a:rPr>
              <a:t>Требования к качеству и</a:t>
            </a:r>
          </a:p>
          <a:p>
            <a:pPr marL="0" marR="0">
              <a:lnSpc>
                <a:spcPts val="2374"/>
              </a:lnSpc>
              <a:spcBef>
                <a:spcPts val="50"/>
              </a:spcBef>
              <a:spcAft>
                <a:spcPts val="0"/>
              </a:spcAft>
            </a:pPr>
            <a:r>
              <a:rPr sz="1900" dirty="0">
                <a:solidFill>
                  <a:srgbClr val="FFFFFF"/>
                </a:solidFill>
                <a:latin typeface="HIKQFM+TT Commons Pro Regular"/>
                <a:cs typeface="HIKQFM+TT Commons Pro Regular"/>
              </a:rPr>
              <a:t>безопасности продукции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4746246" y="4779690"/>
            <a:ext cx="4104091" cy="6540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74"/>
              </a:lnSpc>
              <a:spcBef>
                <a:spcPts val="0"/>
              </a:spcBef>
              <a:spcAft>
                <a:spcPts val="0"/>
              </a:spcAft>
            </a:pPr>
            <a:r>
              <a:rPr sz="1900" dirty="0">
                <a:solidFill>
                  <a:srgbClr val="FFFFFF"/>
                </a:solidFill>
                <a:latin typeface="HIKQFM+TT Commons Pro Regular"/>
                <a:cs typeface="HIKQFM+TT Commons Pro Regular"/>
              </a:rPr>
              <a:t>Все большее внимание уделяется</a:t>
            </a:r>
          </a:p>
          <a:p>
            <a:pPr marL="0" marR="0">
              <a:lnSpc>
                <a:spcPts val="2374"/>
              </a:lnSpc>
              <a:spcBef>
                <a:spcPts val="50"/>
              </a:spcBef>
              <a:spcAft>
                <a:spcPts val="0"/>
              </a:spcAft>
            </a:pPr>
            <a:r>
              <a:rPr sz="1900" dirty="0">
                <a:solidFill>
                  <a:srgbClr val="FFFFFF"/>
                </a:solidFill>
                <a:latin typeface="HIKQFM+TT Commons Pro Regular"/>
                <a:cs typeface="HIKQFM+TT Commons Pro Regular"/>
              </a:rPr>
              <a:t>безопасности и качеству продукции.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9139105" y="4779690"/>
            <a:ext cx="4040165" cy="15969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74"/>
              </a:lnSpc>
              <a:spcBef>
                <a:spcPts val="0"/>
              </a:spcBef>
              <a:spcAft>
                <a:spcPts val="0"/>
              </a:spcAft>
            </a:pPr>
            <a:r>
              <a:rPr sz="1900" dirty="0">
                <a:solidFill>
                  <a:srgbClr val="FFFFFF"/>
                </a:solidFill>
                <a:latin typeface="HIKQFM+TT Commons Pro Regular"/>
                <a:cs typeface="HIKQFM+TT Commons Pro Regular"/>
              </a:rPr>
              <a:t>Компании должны следить за тем,</a:t>
            </a:r>
          </a:p>
          <a:p>
            <a:pPr marL="0" marR="0">
              <a:lnSpc>
                <a:spcPts val="2374"/>
              </a:lnSpc>
              <a:spcBef>
                <a:spcPts val="50"/>
              </a:spcBef>
              <a:spcAft>
                <a:spcPts val="0"/>
              </a:spcAft>
            </a:pPr>
            <a:r>
              <a:rPr sz="1900" dirty="0">
                <a:solidFill>
                  <a:srgbClr val="FFFFFF"/>
                </a:solidFill>
                <a:latin typeface="HIKQFM+TT Commons Pro Regular"/>
                <a:cs typeface="HIKQFM+TT Commons Pro Regular"/>
              </a:rPr>
              <a:t>чтобы их продукты соответствовали</a:t>
            </a:r>
          </a:p>
          <a:p>
            <a:pPr marL="0" marR="0">
              <a:lnSpc>
                <a:spcPts val="2374"/>
              </a:lnSpc>
              <a:spcBef>
                <a:spcPts val="100"/>
              </a:spcBef>
              <a:spcAft>
                <a:spcPts val="0"/>
              </a:spcAft>
            </a:pPr>
            <a:r>
              <a:rPr sz="1900" dirty="0">
                <a:solidFill>
                  <a:srgbClr val="FFFFFF"/>
                </a:solidFill>
                <a:latin typeface="HIKQFM+TT Commons Pro Regular"/>
                <a:cs typeface="HIKQFM+TT Commons Pro Regular"/>
              </a:rPr>
              <a:t>стандартам безопасности и не</a:t>
            </a:r>
          </a:p>
          <a:p>
            <a:pPr marL="0" marR="0">
              <a:lnSpc>
                <a:spcPts val="2374"/>
              </a:lnSpc>
              <a:spcBef>
                <a:spcPts val="100"/>
              </a:spcBef>
              <a:spcAft>
                <a:spcPts val="0"/>
              </a:spcAft>
            </a:pPr>
            <a:r>
              <a:rPr sz="1900" dirty="0">
                <a:solidFill>
                  <a:srgbClr val="FFFFFF"/>
                </a:solidFill>
                <a:latin typeface="HIKQFM+TT Commons Pro Regular"/>
                <a:cs typeface="HIKQFM+TT Commons Pro Regular"/>
              </a:rPr>
              <a:t>вызывали аллергических реакций у</a:t>
            </a:r>
          </a:p>
          <a:p>
            <a:pPr marL="0" marR="0">
              <a:lnSpc>
                <a:spcPts val="2374"/>
              </a:lnSpc>
              <a:spcBef>
                <a:spcPts val="100"/>
              </a:spcBef>
              <a:spcAft>
                <a:spcPts val="0"/>
              </a:spcAft>
            </a:pPr>
            <a:r>
              <a:rPr sz="1900" dirty="0">
                <a:solidFill>
                  <a:srgbClr val="FFFFFF"/>
                </a:solidFill>
                <a:latin typeface="HIKQFM+TT Commons Pro Regular"/>
                <a:cs typeface="HIKQFM+TT Commons Pro Regular"/>
              </a:rPr>
              <a:t>потребителей.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13531963" y="4779690"/>
            <a:ext cx="3612308" cy="15969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74"/>
              </a:lnSpc>
              <a:spcBef>
                <a:spcPts val="0"/>
              </a:spcBef>
              <a:spcAft>
                <a:spcPts val="0"/>
              </a:spcAft>
            </a:pPr>
            <a:r>
              <a:rPr sz="1900" dirty="0">
                <a:solidFill>
                  <a:srgbClr val="FFFFFF"/>
                </a:solidFill>
                <a:latin typeface="HIKQFM+TT Commons Pro Regular"/>
                <a:cs typeface="HIKQFM+TT Commons Pro Regular"/>
              </a:rPr>
              <a:t>Компания должна иметь жестки</a:t>
            </a:r>
          </a:p>
          <a:p>
            <a:pPr marL="0" marR="0">
              <a:lnSpc>
                <a:spcPts val="2374"/>
              </a:lnSpc>
              <a:spcBef>
                <a:spcPts val="50"/>
              </a:spcBef>
              <a:spcAft>
                <a:spcPts val="0"/>
              </a:spcAft>
            </a:pPr>
            <a:r>
              <a:rPr sz="1900" dirty="0">
                <a:solidFill>
                  <a:srgbClr val="FFFFFF"/>
                </a:solidFill>
                <a:latin typeface="HIKQFM+TT Commons Pro Regular"/>
                <a:cs typeface="HIKQFM+TT Commons Pro Regular"/>
              </a:rPr>
              <a:t>процедуры контроля качества</a:t>
            </a:r>
          </a:p>
          <a:p>
            <a:pPr marL="0" marR="0">
              <a:lnSpc>
                <a:spcPts val="2374"/>
              </a:lnSpc>
              <a:spcBef>
                <a:spcPts val="100"/>
              </a:spcBef>
              <a:spcAft>
                <a:spcPts val="0"/>
              </a:spcAft>
            </a:pPr>
            <a:r>
              <a:rPr sz="1900" dirty="0">
                <a:solidFill>
                  <a:srgbClr val="FFFFFF"/>
                </a:solidFill>
                <a:latin typeface="HIKQFM+TT Commons Pro Regular"/>
                <a:cs typeface="HIKQFM+TT Commons Pro Regular"/>
              </a:rPr>
              <a:t>продукции на всех этапах</a:t>
            </a:r>
          </a:p>
          <a:p>
            <a:pPr marL="57298" marR="0">
              <a:lnSpc>
                <a:spcPts val="2374"/>
              </a:lnSpc>
              <a:spcBef>
                <a:spcPts val="100"/>
              </a:spcBef>
              <a:spcAft>
                <a:spcPts val="0"/>
              </a:spcAft>
            </a:pPr>
            <a:r>
              <a:rPr sz="1900" dirty="0">
                <a:solidFill>
                  <a:srgbClr val="FFFFFF"/>
                </a:solidFill>
                <a:latin typeface="HIKQFM+TT Commons Pro Regular"/>
                <a:cs typeface="HIKQFM+TT Commons Pro Regular"/>
              </a:rPr>
              <a:t>производства, от закупки сырья</a:t>
            </a:r>
          </a:p>
          <a:p>
            <a:pPr marL="0" marR="0">
              <a:lnSpc>
                <a:spcPts val="2374"/>
              </a:lnSpc>
              <a:spcBef>
                <a:spcPts val="100"/>
              </a:spcBef>
              <a:spcAft>
                <a:spcPts val="0"/>
              </a:spcAft>
            </a:pPr>
            <a:r>
              <a:rPr sz="1900" dirty="0">
                <a:solidFill>
                  <a:srgbClr val="FFFFFF"/>
                </a:solidFill>
                <a:latin typeface="HIKQFM+TT Commons Pro Regular"/>
                <a:cs typeface="HIKQFM+TT Commons Pro Regular"/>
              </a:rPr>
              <a:t>готовой продукции.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629877" y="7034187"/>
            <a:ext cx="3436796" cy="6540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74"/>
              </a:lnSpc>
              <a:spcBef>
                <a:spcPts val="0"/>
              </a:spcBef>
              <a:spcAft>
                <a:spcPts val="0"/>
              </a:spcAft>
            </a:pPr>
            <a:r>
              <a:rPr sz="1900" dirty="0">
                <a:solidFill>
                  <a:srgbClr val="FFFFFF"/>
                </a:solidFill>
                <a:latin typeface="HIKQFM+TT Commons Pro Regular"/>
                <a:cs typeface="HIKQFM+TT Commons Pro Regular"/>
              </a:rPr>
              <a:t>Тенденции к более здоровому</a:t>
            </a:r>
          </a:p>
          <a:p>
            <a:pPr marL="0" marR="0">
              <a:lnSpc>
                <a:spcPts val="2374"/>
              </a:lnSpc>
              <a:spcBef>
                <a:spcPts val="50"/>
              </a:spcBef>
              <a:spcAft>
                <a:spcPts val="0"/>
              </a:spcAft>
            </a:pPr>
            <a:r>
              <a:rPr sz="1900" dirty="0">
                <a:solidFill>
                  <a:srgbClr val="FFFFFF"/>
                </a:solidFill>
                <a:latin typeface="HIKQFM+TT Commons Pro Regular"/>
                <a:cs typeface="HIKQFM+TT Commons Pro Regular"/>
              </a:rPr>
              <a:t>образу жизни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4746246" y="7034187"/>
            <a:ext cx="4053672" cy="968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74"/>
              </a:lnSpc>
              <a:spcBef>
                <a:spcPts val="0"/>
              </a:spcBef>
              <a:spcAft>
                <a:spcPts val="0"/>
              </a:spcAft>
            </a:pPr>
            <a:r>
              <a:rPr sz="1900" dirty="0">
                <a:solidFill>
                  <a:srgbClr val="FFFFFF"/>
                </a:solidFill>
                <a:latin typeface="HIKQFM+TT Commons Pro Regular"/>
                <a:cs typeface="HIKQFM+TT Commons Pro Regular"/>
              </a:rPr>
              <a:t>Потребители становятся все более</a:t>
            </a:r>
          </a:p>
          <a:p>
            <a:pPr marL="0" marR="0">
              <a:lnSpc>
                <a:spcPts val="2374"/>
              </a:lnSpc>
              <a:spcBef>
                <a:spcPts val="50"/>
              </a:spcBef>
              <a:spcAft>
                <a:spcPts val="0"/>
              </a:spcAft>
            </a:pPr>
            <a:r>
              <a:rPr sz="1900" dirty="0">
                <a:solidFill>
                  <a:srgbClr val="FFFFFF"/>
                </a:solidFill>
                <a:latin typeface="HIKQFM+TT Commons Pro Regular"/>
                <a:cs typeface="HIKQFM+TT Commons Pro Regular"/>
              </a:rPr>
              <a:t>осознанными и стремятся к</a:t>
            </a:r>
          </a:p>
          <a:p>
            <a:pPr marL="0" marR="0">
              <a:lnSpc>
                <a:spcPts val="2374"/>
              </a:lnSpc>
              <a:spcBef>
                <a:spcPts val="100"/>
              </a:spcBef>
              <a:spcAft>
                <a:spcPts val="0"/>
              </a:spcAft>
            </a:pPr>
            <a:r>
              <a:rPr sz="1900" dirty="0">
                <a:solidFill>
                  <a:srgbClr val="FFFFFF"/>
                </a:solidFill>
                <a:latin typeface="HIKQFM+TT Commons Pro Regular"/>
                <a:cs typeface="HIKQFM+TT Commons Pro Regular"/>
              </a:rPr>
              <a:t>здоровому образу жизни. Это может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9139105" y="7034187"/>
            <a:ext cx="7994190" cy="968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74"/>
              </a:lnSpc>
              <a:spcBef>
                <a:spcPts val="0"/>
              </a:spcBef>
              <a:spcAft>
                <a:spcPts val="0"/>
              </a:spcAft>
            </a:pPr>
            <a:r>
              <a:rPr sz="1900" dirty="0">
                <a:solidFill>
                  <a:srgbClr val="FFFFFF"/>
                </a:solidFill>
                <a:latin typeface="HIKQFM+TT Commons Pro Regular"/>
                <a:cs typeface="HIKQFM+TT Commons Pro Regular"/>
              </a:rPr>
              <a:t>Изменения в менталитете и образе</a:t>
            </a:r>
          </a:p>
          <a:p>
            <a:pPr marL="0" marR="0">
              <a:lnSpc>
                <a:spcPts val="2374"/>
              </a:lnSpc>
              <a:spcBef>
                <a:spcPts val="50"/>
              </a:spcBef>
              <a:spcAft>
                <a:spcPts val="0"/>
              </a:spcAft>
            </a:pPr>
            <a:r>
              <a:rPr sz="1900" dirty="0">
                <a:solidFill>
                  <a:srgbClr val="FFFFFF"/>
                </a:solidFill>
                <a:latin typeface="HIKQFM+TT Commons Pro Regular"/>
                <a:cs typeface="HIKQFM+TT Commons Pro Regular"/>
              </a:rPr>
              <a:t>жизни потребителей могут привести к</a:t>
            </a:r>
            <a:r>
              <a:rPr sz="1900" spc="1650" dirty="0">
                <a:solidFill>
                  <a:srgbClr val="FFFFFF"/>
                </a:solidFill>
                <a:latin typeface="HIKQFM+TT Commons Pro Regular"/>
                <a:cs typeface="HIKQFM+TT Commons Pro Regular"/>
              </a:rPr>
              <a:t> </a:t>
            </a:r>
            <a:r>
              <a:rPr sz="1900" dirty="0">
                <a:solidFill>
                  <a:srgbClr val="FFFFFF"/>
                </a:solidFill>
                <a:latin typeface="HIKQFM+TT Commons Pro Regular"/>
                <a:cs typeface="HIKQFM+TT Commons Pro Regular"/>
              </a:rPr>
              <a:t>которые соответствуют запроса</a:t>
            </a:r>
          </a:p>
          <a:p>
            <a:pPr marL="0" marR="0">
              <a:lnSpc>
                <a:spcPts val="2374"/>
              </a:lnSpc>
              <a:spcBef>
                <a:spcPts val="100"/>
              </a:spcBef>
              <a:spcAft>
                <a:spcPts val="0"/>
              </a:spcAft>
            </a:pPr>
            <a:r>
              <a:rPr sz="1900" dirty="0">
                <a:solidFill>
                  <a:srgbClr val="FFFFFF"/>
                </a:solidFill>
                <a:latin typeface="HIKQFM+TT Commons Pro Regular"/>
                <a:cs typeface="HIKQFM+TT Commons Pro Regular"/>
              </a:rPr>
              <a:t>изменению потребительского</a:t>
            </a:r>
            <a:r>
              <a:rPr sz="1900" spc="8589" dirty="0">
                <a:solidFill>
                  <a:srgbClr val="FFFFFF"/>
                </a:solidFill>
                <a:latin typeface="HIKQFM+TT Commons Pro Regular"/>
                <a:cs typeface="HIKQFM+TT Commons Pro Regular"/>
              </a:rPr>
              <a:t> </a:t>
            </a:r>
            <a:r>
              <a:rPr sz="1900" dirty="0">
                <a:solidFill>
                  <a:srgbClr val="FFFFFF"/>
                </a:solidFill>
                <a:latin typeface="HIKQFM+TT Commons Pro Regular"/>
                <a:cs typeface="HIKQFM+TT Commons Pro Regular"/>
              </a:rPr>
              <a:t>потребителей на здоровое пита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13531963" y="7034187"/>
            <a:ext cx="3639204" cy="3396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74"/>
              </a:lnSpc>
              <a:spcBef>
                <a:spcPts val="0"/>
              </a:spcBef>
              <a:spcAft>
                <a:spcPts val="0"/>
              </a:spcAft>
            </a:pPr>
            <a:r>
              <a:rPr sz="1900" dirty="0">
                <a:solidFill>
                  <a:srgbClr val="FFFFFF"/>
                </a:solidFill>
                <a:latin typeface="HIKQFM+TT Commons Pro Regular"/>
                <a:cs typeface="HIKQFM+TT Commons Pro Regular"/>
              </a:rPr>
              <a:t>Разработать и продвигать проду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4746246" y="7977162"/>
            <a:ext cx="8615407" cy="3396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74"/>
              </a:lnSpc>
              <a:spcBef>
                <a:spcPts val="0"/>
              </a:spcBef>
              <a:spcAft>
                <a:spcPts val="0"/>
              </a:spcAft>
            </a:pPr>
            <a:r>
              <a:rPr sz="1900" dirty="0">
                <a:solidFill>
                  <a:srgbClr val="FFFFFF"/>
                </a:solidFill>
                <a:latin typeface="HIKQFM+TT Commons Pro Regular"/>
                <a:cs typeface="HIKQFM+TT Commons Pro Regular"/>
              </a:rPr>
              <a:t>привести к уменьшению потребления</a:t>
            </a:r>
            <a:r>
              <a:rPr sz="1900" spc="1967" dirty="0">
                <a:solidFill>
                  <a:srgbClr val="FFFFFF"/>
                </a:solidFill>
                <a:latin typeface="HIKQFM+TT Commons Pro Regular"/>
                <a:cs typeface="HIKQFM+TT Commons Pro Regular"/>
              </a:rPr>
              <a:t> </a:t>
            </a:r>
            <a:r>
              <a:rPr sz="1900" dirty="0">
                <a:solidFill>
                  <a:srgbClr val="FFFFFF"/>
                </a:solidFill>
                <a:latin typeface="HIKQFM+TT Commons Pro Regular"/>
                <a:cs typeface="HIKQFM+TT Commons Pro Regular"/>
              </a:rPr>
              <a:t>поведения, что в свою очередь может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4746246" y="8291487"/>
            <a:ext cx="4267422" cy="12826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74"/>
              </a:lnSpc>
              <a:spcBef>
                <a:spcPts val="0"/>
              </a:spcBef>
              <a:spcAft>
                <a:spcPts val="0"/>
              </a:spcAft>
            </a:pPr>
            <a:r>
              <a:rPr sz="1900" dirty="0">
                <a:solidFill>
                  <a:srgbClr val="FFFFFF"/>
                </a:solidFill>
                <a:latin typeface="HIKQFM+TT Commons Pro Regular"/>
                <a:cs typeface="HIKQFM+TT Commons Pro Regular"/>
              </a:rPr>
              <a:t>сладостей, включая шоколадные</a:t>
            </a:r>
          </a:p>
          <a:p>
            <a:pPr marL="0" marR="0">
              <a:lnSpc>
                <a:spcPts val="2374"/>
              </a:lnSpc>
              <a:spcBef>
                <a:spcPts val="50"/>
              </a:spcBef>
              <a:spcAft>
                <a:spcPts val="0"/>
              </a:spcAft>
            </a:pPr>
            <a:r>
              <a:rPr sz="1900" dirty="0">
                <a:solidFill>
                  <a:srgbClr val="FFFFFF"/>
                </a:solidFill>
                <a:latin typeface="HIKQFM+TT Commons Pro Regular"/>
                <a:cs typeface="HIKQFM+TT Commons Pro Regular"/>
              </a:rPr>
              <a:t>изделия, особенно тех, которые</a:t>
            </a:r>
          </a:p>
          <a:p>
            <a:pPr marL="0" marR="0">
              <a:lnSpc>
                <a:spcPts val="2374"/>
              </a:lnSpc>
              <a:spcBef>
                <a:spcPts val="100"/>
              </a:spcBef>
              <a:spcAft>
                <a:spcPts val="0"/>
              </a:spcAft>
            </a:pPr>
            <a:r>
              <a:rPr sz="1900" dirty="0">
                <a:solidFill>
                  <a:srgbClr val="FFFFFF"/>
                </a:solidFill>
                <a:latin typeface="HIKQFM+TT Commons Pro Regular"/>
                <a:cs typeface="HIKQFM+TT Commons Pro Regular"/>
              </a:rPr>
              <a:t>содержат большое количество сахара</a:t>
            </a:r>
          </a:p>
          <a:p>
            <a:pPr marL="0" marR="0">
              <a:lnSpc>
                <a:spcPts val="2374"/>
              </a:lnSpc>
              <a:spcBef>
                <a:spcPts val="100"/>
              </a:spcBef>
              <a:spcAft>
                <a:spcPts val="0"/>
              </a:spcAft>
            </a:pPr>
            <a:r>
              <a:rPr sz="1900" dirty="0">
                <a:solidFill>
                  <a:srgbClr val="FFFFFF"/>
                </a:solidFill>
                <a:latin typeface="HIKQFM+TT Commons Pro Regular"/>
                <a:cs typeface="HIKQFM+TT Commons Pro Regular"/>
              </a:rPr>
              <a:t>и жиров.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9139105" y="8291487"/>
            <a:ext cx="3891064" cy="3396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74"/>
              </a:lnSpc>
              <a:spcBef>
                <a:spcPts val="0"/>
              </a:spcBef>
              <a:spcAft>
                <a:spcPts val="0"/>
              </a:spcAft>
            </a:pPr>
            <a:r>
              <a:rPr sz="1900" dirty="0">
                <a:solidFill>
                  <a:srgbClr val="FFFFFF"/>
                </a:solidFill>
                <a:latin typeface="HIKQFM+TT Commons Pro Regular"/>
                <a:cs typeface="HIKQFM+TT Commons Pro Regular"/>
              </a:rPr>
              <a:t>отразиться на продажах компании.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8288000" cy="10274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000386" y="468503"/>
            <a:ext cx="10439394" cy="1075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8172"/>
              </a:lnSpc>
              <a:spcBef>
                <a:spcPts val="0"/>
              </a:spcBef>
              <a:spcAft>
                <a:spcPts val="0"/>
              </a:spcAft>
            </a:pPr>
            <a:r>
              <a:rPr sz="6000" spc="114" dirty="0">
                <a:solidFill>
                  <a:srgbClr val="EEE2D0"/>
                </a:solidFill>
                <a:latin typeface="BNLLSN+Noto Sans Regular"/>
                <a:cs typeface="BNLLSN+Noto Sans Regular"/>
              </a:rPr>
              <a:t>Технологические</a:t>
            </a:r>
            <a:r>
              <a:rPr sz="6000" spc="114" dirty="0">
                <a:solidFill>
                  <a:srgbClr val="EEE2D0"/>
                </a:solidFill>
                <a:latin typeface="Times New Roman"/>
                <a:cs typeface="Times New Roman"/>
              </a:rPr>
              <a:t> </a:t>
            </a:r>
            <a:r>
              <a:rPr sz="6000" spc="114" dirty="0">
                <a:solidFill>
                  <a:srgbClr val="EEE2D0"/>
                </a:solidFill>
                <a:latin typeface="BNLLSN+Noto Sans Regular"/>
                <a:cs typeface="BNLLSN+Noto Sans Regular"/>
              </a:rPr>
              <a:t>факторы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061613" y="2319684"/>
            <a:ext cx="3647685" cy="4031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874"/>
              </a:lnSpc>
              <a:spcBef>
                <a:spcPts val="0"/>
              </a:spcBef>
              <a:spcAft>
                <a:spcPts val="0"/>
              </a:spcAft>
            </a:pPr>
            <a:r>
              <a:rPr sz="2300" b="1" dirty="0">
                <a:solidFill>
                  <a:srgbClr val="FFFFFF"/>
                </a:solidFill>
                <a:latin typeface="UGCCDM+TT Commons Pro Bold"/>
                <a:cs typeface="UGCCDM+TT Commons Pro Bold"/>
              </a:rPr>
              <a:t>ИЗМЕНЕНИЕ В ОТРАСЛИ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309662" y="2319684"/>
            <a:ext cx="3937351" cy="4031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874"/>
              </a:lnSpc>
              <a:spcBef>
                <a:spcPts val="0"/>
              </a:spcBef>
              <a:spcAft>
                <a:spcPts val="0"/>
              </a:spcAft>
            </a:pPr>
            <a:r>
              <a:rPr sz="2300" b="1" dirty="0">
                <a:solidFill>
                  <a:srgbClr val="FFFFFF"/>
                </a:solidFill>
                <a:latin typeface="UGCCDM+TT Commons Pro Bold"/>
                <a:cs typeface="UGCCDM+TT Commons Pro Bold"/>
              </a:rPr>
              <a:t>ИЗМЕНЕНИЕ В КОМПАНИИ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4814862" y="2319684"/>
            <a:ext cx="1713042" cy="4031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874"/>
              </a:lnSpc>
              <a:spcBef>
                <a:spcPts val="0"/>
              </a:spcBef>
              <a:spcAft>
                <a:spcPts val="0"/>
              </a:spcAft>
            </a:pPr>
            <a:r>
              <a:rPr sz="2300" b="1" dirty="0">
                <a:solidFill>
                  <a:srgbClr val="FFFFFF"/>
                </a:solidFill>
                <a:latin typeface="UGCCDM+TT Commons Pro Bold"/>
                <a:cs typeface="UGCCDM+TT Commons Pro Bold"/>
              </a:rPr>
              <a:t>ДЕЙСТВИЯ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29877" y="3087623"/>
            <a:ext cx="3531126" cy="6540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74"/>
              </a:lnSpc>
              <a:spcBef>
                <a:spcPts val="0"/>
              </a:spcBef>
              <a:spcAft>
                <a:spcPts val="0"/>
              </a:spcAft>
            </a:pPr>
            <a:r>
              <a:rPr sz="1900" dirty="0">
                <a:solidFill>
                  <a:srgbClr val="FFFFFF"/>
                </a:solidFill>
                <a:latin typeface="HIKQFM+TT Commons Pro Regular"/>
                <a:cs typeface="HIKQFM+TT Commons Pro Regular"/>
              </a:rPr>
              <a:t>Возможности внедрения новых</a:t>
            </a:r>
          </a:p>
          <a:p>
            <a:pPr marL="0" marR="0">
              <a:lnSpc>
                <a:spcPts val="2374"/>
              </a:lnSpc>
              <a:spcBef>
                <a:spcPts val="50"/>
              </a:spcBef>
              <a:spcAft>
                <a:spcPts val="0"/>
              </a:spcAft>
            </a:pPr>
            <a:r>
              <a:rPr sz="1900" dirty="0">
                <a:solidFill>
                  <a:srgbClr val="FFFFFF"/>
                </a:solidFill>
                <a:latin typeface="HIKQFM+TT Commons Pro Regular"/>
                <a:cs typeface="HIKQFM+TT Commons Pro Regular"/>
              </a:rPr>
              <a:t>технологий в производстве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4746246" y="3087623"/>
            <a:ext cx="7853297" cy="1911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74"/>
              </a:lnSpc>
              <a:spcBef>
                <a:spcPts val="0"/>
              </a:spcBef>
              <a:spcAft>
                <a:spcPts val="0"/>
              </a:spcAft>
            </a:pPr>
            <a:r>
              <a:rPr sz="1900" dirty="0">
                <a:solidFill>
                  <a:srgbClr val="FFFFFF"/>
                </a:solidFill>
                <a:latin typeface="HIKQFM+TT Commons Pro Regular"/>
                <a:cs typeface="HIKQFM+TT Commons Pro Regular"/>
              </a:rPr>
              <a:t>Быстрое развитие технологий в</a:t>
            </a:r>
          </a:p>
          <a:p>
            <a:pPr marL="57298" marR="0">
              <a:lnSpc>
                <a:spcPts val="2374"/>
              </a:lnSpc>
              <a:spcBef>
                <a:spcPts val="50"/>
              </a:spcBef>
              <a:spcAft>
                <a:spcPts val="0"/>
              </a:spcAft>
            </a:pPr>
            <a:r>
              <a:rPr sz="1900" dirty="0">
                <a:solidFill>
                  <a:srgbClr val="FFFFFF"/>
                </a:solidFill>
                <a:latin typeface="HIKQFM+TT Commons Pro Regular"/>
                <a:cs typeface="HIKQFM+TT Commons Pro Regular"/>
              </a:rPr>
              <a:t>области производства, упаковки и</a:t>
            </a:r>
          </a:p>
          <a:p>
            <a:pPr marL="0" marR="0">
              <a:lnSpc>
                <a:spcPts val="2374"/>
              </a:lnSpc>
              <a:spcBef>
                <a:spcPts val="100"/>
              </a:spcBef>
              <a:spcAft>
                <a:spcPts val="0"/>
              </a:spcAft>
            </a:pPr>
            <a:r>
              <a:rPr sz="1900" dirty="0">
                <a:solidFill>
                  <a:srgbClr val="FFFFFF"/>
                </a:solidFill>
                <a:latin typeface="HIKQFM+TT Commons Pro Regular"/>
                <a:cs typeface="HIKQFM+TT Commons Pro Regular"/>
              </a:rPr>
              <a:t>хранения шоколадных изделий может</a:t>
            </a:r>
            <a:r>
              <a:rPr sz="1900" spc="1935" dirty="0">
                <a:solidFill>
                  <a:srgbClr val="FFFFFF"/>
                </a:solidFill>
                <a:latin typeface="HIKQFM+TT Commons Pro Regular"/>
                <a:cs typeface="HIKQFM+TT Commons Pro Regular"/>
              </a:rPr>
              <a:t> </a:t>
            </a:r>
            <a:r>
              <a:rPr sz="1900" dirty="0">
                <a:solidFill>
                  <a:srgbClr val="FFFFFF"/>
                </a:solidFill>
                <a:latin typeface="HIKQFM+TT Commons Pro Regular"/>
                <a:cs typeface="HIKQFM+TT Commons Pro Regular"/>
              </a:rPr>
              <a:t>конкурентов может привести к</a:t>
            </a:r>
          </a:p>
          <a:p>
            <a:pPr marL="0" marR="0">
              <a:lnSpc>
                <a:spcPts val="2374"/>
              </a:lnSpc>
              <a:spcBef>
                <a:spcPts val="100"/>
              </a:spcBef>
              <a:spcAft>
                <a:spcPts val="0"/>
              </a:spcAft>
            </a:pPr>
            <a:r>
              <a:rPr sz="1900" dirty="0">
                <a:solidFill>
                  <a:srgbClr val="FFFFFF"/>
                </a:solidFill>
                <a:latin typeface="HIKQFM+TT Commons Pro Regular"/>
                <a:cs typeface="HIKQFM+TT Commons Pro Regular"/>
              </a:rPr>
              <a:t>привести к увеличению</a:t>
            </a:r>
          </a:p>
          <a:p>
            <a:pPr marL="0" marR="0">
              <a:lnSpc>
                <a:spcPts val="2374"/>
              </a:lnSpc>
              <a:spcBef>
                <a:spcPts val="100"/>
              </a:spcBef>
              <a:spcAft>
                <a:spcPts val="0"/>
              </a:spcAft>
            </a:pPr>
            <a:r>
              <a:rPr sz="1900" dirty="0">
                <a:solidFill>
                  <a:srgbClr val="FFFFFF"/>
                </a:solidFill>
                <a:latin typeface="HIKQFM+TT Commons Pro Regular"/>
                <a:cs typeface="HIKQFM+TT Commons Pro Regular"/>
              </a:rPr>
              <a:t>производительности и снижению</a:t>
            </a:r>
          </a:p>
          <a:p>
            <a:pPr marL="0" marR="0">
              <a:lnSpc>
                <a:spcPts val="2374"/>
              </a:lnSpc>
              <a:spcBef>
                <a:spcPts val="50"/>
              </a:spcBef>
              <a:spcAft>
                <a:spcPts val="0"/>
              </a:spcAft>
            </a:pPr>
            <a:r>
              <a:rPr sz="1900" dirty="0">
                <a:solidFill>
                  <a:srgbClr val="FFFFFF"/>
                </a:solidFill>
                <a:latin typeface="HIKQFM+TT Commons Pro Regular"/>
                <a:cs typeface="HIKQFM+TT Commons Pro Regular"/>
              </a:rPr>
              <a:t>затрат на производство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9139105" y="3087623"/>
            <a:ext cx="3316171" cy="6540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74"/>
              </a:lnSpc>
              <a:spcBef>
                <a:spcPts val="0"/>
              </a:spcBef>
              <a:spcAft>
                <a:spcPts val="0"/>
              </a:spcAft>
            </a:pPr>
            <a:r>
              <a:rPr sz="1900" dirty="0">
                <a:solidFill>
                  <a:srgbClr val="FFFFFF"/>
                </a:solidFill>
                <a:latin typeface="HIKQFM+TT Commons Pro Regular"/>
                <a:cs typeface="HIKQFM+TT Commons Pro Regular"/>
              </a:rPr>
              <a:t>Развитие новых технологий и</a:t>
            </a:r>
          </a:p>
          <a:p>
            <a:pPr marL="0" marR="0">
              <a:lnSpc>
                <a:spcPts val="2374"/>
              </a:lnSpc>
              <a:spcBef>
                <a:spcPts val="50"/>
              </a:spcBef>
              <a:spcAft>
                <a:spcPts val="0"/>
              </a:spcAft>
            </a:pPr>
            <a:r>
              <a:rPr sz="1900" dirty="0">
                <a:solidFill>
                  <a:srgbClr val="FFFFFF"/>
                </a:solidFill>
                <a:latin typeface="HIKQFM+TT Commons Pro Regular"/>
                <a:cs typeface="HIKQFM+TT Commons Pro Regular"/>
              </a:rPr>
              <a:t>появление новых продуктов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13531963" y="3087623"/>
            <a:ext cx="3400367" cy="15969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74"/>
              </a:lnSpc>
              <a:spcBef>
                <a:spcPts val="0"/>
              </a:spcBef>
              <a:spcAft>
                <a:spcPts val="0"/>
              </a:spcAft>
            </a:pPr>
            <a:r>
              <a:rPr sz="1900" dirty="0">
                <a:solidFill>
                  <a:srgbClr val="FFFFFF"/>
                </a:solidFill>
                <a:latin typeface="HIKQFM+TT Commons Pro Regular"/>
                <a:cs typeface="HIKQFM+TT Commons Pro Regular"/>
              </a:rPr>
              <a:t>Компания должна проводить</a:t>
            </a:r>
          </a:p>
          <a:p>
            <a:pPr marL="0" marR="0">
              <a:lnSpc>
                <a:spcPts val="2374"/>
              </a:lnSpc>
              <a:spcBef>
                <a:spcPts val="50"/>
              </a:spcBef>
              <a:spcAft>
                <a:spcPts val="0"/>
              </a:spcAft>
            </a:pPr>
            <a:r>
              <a:rPr sz="1900" dirty="0">
                <a:solidFill>
                  <a:srgbClr val="FFFFFF"/>
                </a:solidFill>
                <a:latin typeface="HIKQFM+TT Commons Pro Regular"/>
                <a:cs typeface="HIKQFM+TT Commons Pro Regular"/>
              </a:rPr>
              <a:t>постоянный мониторинг</a:t>
            </a:r>
          </a:p>
          <a:p>
            <a:pPr marL="0" marR="0">
              <a:lnSpc>
                <a:spcPts val="2374"/>
              </a:lnSpc>
              <a:spcBef>
                <a:spcPts val="100"/>
              </a:spcBef>
              <a:spcAft>
                <a:spcPts val="0"/>
              </a:spcAft>
            </a:pPr>
            <a:r>
              <a:rPr sz="1900" dirty="0">
                <a:solidFill>
                  <a:srgbClr val="FFFFFF"/>
                </a:solidFill>
                <a:latin typeface="HIKQFM+TT Commons Pro Regular"/>
                <a:cs typeface="HIKQFM+TT Commons Pro Regular"/>
              </a:rPr>
              <a:t>технологических изменений в</a:t>
            </a:r>
          </a:p>
          <a:p>
            <a:pPr marL="0" marR="0">
              <a:lnSpc>
                <a:spcPts val="2374"/>
              </a:lnSpc>
              <a:spcBef>
                <a:spcPts val="100"/>
              </a:spcBef>
              <a:spcAft>
                <a:spcPts val="0"/>
              </a:spcAft>
            </a:pPr>
            <a:r>
              <a:rPr sz="1900" dirty="0">
                <a:solidFill>
                  <a:srgbClr val="FFFFFF"/>
                </a:solidFill>
                <a:latin typeface="HIKQFM+TT Commons Pro Regular"/>
                <a:cs typeface="HIKQFM+TT Commons Pro Regular"/>
              </a:rPr>
              <a:t>отрасли, исследовать новые</a:t>
            </a:r>
          </a:p>
          <a:p>
            <a:pPr marL="0" marR="0">
              <a:lnSpc>
                <a:spcPts val="2374"/>
              </a:lnSpc>
              <a:spcBef>
                <a:spcPts val="100"/>
              </a:spcBef>
              <a:spcAft>
                <a:spcPts val="0"/>
              </a:spcAft>
            </a:pPr>
            <a:r>
              <a:rPr sz="1900" dirty="0">
                <a:solidFill>
                  <a:srgbClr val="FFFFFF"/>
                </a:solidFill>
                <a:latin typeface="HIKQFM+TT Commons Pro Regular"/>
                <a:cs typeface="HIKQFM+TT Commons Pro Regular"/>
              </a:rPr>
              <a:t>разработки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9139105" y="4030598"/>
            <a:ext cx="4097584" cy="968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74"/>
              </a:lnSpc>
              <a:spcBef>
                <a:spcPts val="0"/>
              </a:spcBef>
              <a:spcAft>
                <a:spcPts val="0"/>
              </a:spcAft>
            </a:pPr>
            <a:r>
              <a:rPr sz="1900" dirty="0">
                <a:solidFill>
                  <a:srgbClr val="FFFFFF"/>
                </a:solidFill>
                <a:latin typeface="HIKQFM+TT Commons Pro Regular"/>
                <a:cs typeface="HIKQFM+TT Commons Pro Regular"/>
              </a:rPr>
              <a:t>снижению конкурентоспособности</a:t>
            </a:r>
          </a:p>
          <a:p>
            <a:pPr marL="0" marR="0">
              <a:lnSpc>
                <a:spcPts val="2374"/>
              </a:lnSpc>
              <a:spcBef>
                <a:spcPts val="50"/>
              </a:spcBef>
              <a:spcAft>
                <a:spcPts val="0"/>
              </a:spcAft>
            </a:pPr>
            <a:r>
              <a:rPr sz="1900" dirty="0">
                <a:solidFill>
                  <a:srgbClr val="FFFFFF"/>
                </a:solidFill>
                <a:latin typeface="HIKQFM+TT Commons Pro Regular"/>
                <a:cs typeface="HIKQFM+TT Commons Pro Regular"/>
              </a:rPr>
              <a:t>продукции компании и снижению ее</a:t>
            </a:r>
          </a:p>
          <a:p>
            <a:pPr marL="0" marR="0">
              <a:lnSpc>
                <a:spcPts val="2374"/>
              </a:lnSpc>
              <a:spcBef>
                <a:spcPts val="100"/>
              </a:spcBef>
              <a:spcAft>
                <a:spcPts val="0"/>
              </a:spcAft>
            </a:pPr>
            <a:r>
              <a:rPr sz="1900" dirty="0">
                <a:solidFill>
                  <a:srgbClr val="FFFFFF"/>
                </a:solidFill>
                <a:latin typeface="HIKQFM+TT Commons Pro Regular"/>
                <a:cs typeface="HIKQFM+TT Commons Pro Regular"/>
              </a:rPr>
              <a:t>доли на рынке.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629877" y="5335826"/>
            <a:ext cx="3842580" cy="6540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74"/>
              </a:lnSpc>
              <a:spcBef>
                <a:spcPts val="0"/>
              </a:spcBef>
              <a:spcAft>
                <a:spcPts val="0"/>
              </a:spcAft>
            </a:pPr>
            <a:r>
              <a:rPr sz="1900" dirty="0">
                <a:solidFill>
                  <a:srgbClr val="FFFFFF"/>
                </a:solidFill>
                <a:latin typeface="HIKQFM+TT Commons Pro Regular"/>
                <a:cs typeface="HIKQFM+TT Commons Pro Regular"/>
              </a:rPr>
              <a:t>Разработка новых материалов для</a:t>
            </a:r>
          </a:p>
          <a:p>
            <a:pPr marL="0" marR="0">
              <a:lnSpc>
                <a:spcPts val="2374"/>
              </a:lnSpc>
              <a:spcBef>
                <a:spcPts val="50"/>
              </a:spcBef>
              <a:spcAft>
                <a:spcPts val="0"/>
              </a:spcAft>
            </a:pPr>
            <a:r>
              <a:rPr sz="1900" dirty="0">
                <a:solidFill>
                  <a:srgbClr val="FFFFFF"/>
                </a:solidFill>
                <a:latin typeface="HIKQFM+TT Commons Pro Regular"/>
                <a:cs typeface="HIKQFM+TT Commons Pro Regular"/>
              </a:rPr>
              <a:t>упаковки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4746246" y="5335826"/>
            <a:ext cx="7626520" cy="12826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74"/>
              </a:lnSpc>
              <a:spcBef>
                <a:spcPts val="0"/>
              </a:spcBef>
              <a:spcAft>
                <a:spcPts val="0"/>
              </a:spcAft>
            </a:pPr>
            <a:r>
              <a:rPr sz="1900" dirty="0">
                <a:solidFill>
                  <a:srgbClr val="FFFFFF"/>
                </a:solidFill>
                <a:latin typeface="HIKQFM+TT Commons Pro Regular"/>
                <a:cs typeface="HIKQFM+TT Commons Pro Regular"/>
              </a:rPr>
              <a:t>Разработка новых материалов для</a:t>
            </a:r>
          </a:p>
          <a:p>
            <a:pPr marL="0" marR="0">
              <a:lnSpc>
                <a:spcPts val="2374"/>
              </a:lnSpc>
              <a:spcBef>
                <a:spcPts val="50"/>
              </a:spcBef>
              <a:spcAft>
                <a:spcPts val="0"/>
              </a:spcAft>
            </a:pPr>
            <a:r>
              <a:rPr sz="1900" dirty="0">
                <a:solidFill>
                  <a:srgbClr val="FFFFFF"/>
                </a:solidFill>
                <a:latin typeface="HIKQFM+TT Commons Pro Regular"/>
                <a:cs typeface="HIKQFM+TT Commons Pro Regular"/>
              </a:rPr>
              <a:t>упаковки позволяет увеличивать срок</a:t>
            </a:r>
            <a:r>
              <a:rPr sz="1900" spc="2167" dirty="0">
                <a:solidFill>
                  <a:srgbClr val="FFFFFF"/>
                </a:solidFill>
                <a:latin typeface="HIKQFM+TT Commons Pro Regular"/>
                <a:cs typeface="HIKQFM+TT Commons Pro Regular"/>
              </a:rPr>
              <a:t> </a:t>
            </a:r>
            <a:r>
              <a:rPr sz="1900" dirty="0">
                <a:solidFill>
                  <a:srgbClr val="FFFFFF"/>
                </a:solidFill>
                <a:latin typeface="HIKQFM+TT Commons Pro Regular"/>
                <a:cs typeface="HIKQFM+TT Commons Pro Regular"/>
              </a:rPr>
              <a:t>нереализованных продуктов</a:t>
            </a:r>
          </a:p>
          <a:p>
            <a:pPr marL="0" marR="0">
              <a:lnSpc>
                <a:spcPts val="2374"/>
              </a:lnSpc>
              <a:spcBef>
                <a:spcPts val="100"/>
              </a:spcBef>
              <a:spcAft>
                <a:spcPts val="0"/>
              </a:spcAft>
            </a:pPr>
            <a:r>
              <a:rPr sz="1900" dirty="0">
                <a:solidFill>
                  <a:srgbClr val="FFFFFF"/>
                </a:solidFill>
                <a:latin typeface="HIKQFM+TT Commons Pro Regular"/>
                <a:cs typeface="HIKQFM+TT Commons Pro Regular"/>
              </a:rPr>
              <a:t>хранения продукции и сохранять ее</a:t>
            </a:r>
          </a:p>
          <a:p>
            <a:pPr marL="0" marR="0">
              <a:lnSpc>
                <a:spcPts val="2374"/>
              </a:lnSpc>
              <a:spcBef>
                <a:spcPts val="100"/>
              </a:spcBef>
              <a:spcAft>
                <a:spcPts val="0"/>
              </a:spcAft>
            </a:pPr>
            <a:r>
              <a:rPr sz="1900" dirty="0">
                <a:solidFill>
                  <a:srgbClr val="FFFFFF"/>
                </a:solidFill>
                <a:latin typeface="HIKQFM+TT Commons Pro Regular"/>
                <a:cs typeface="HIKQFM+TT Commons Pro Regular"/>
              </a:rPr>
              <a:t>свежесть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9139105" y="5335826"/>
            <a:ext cx="2506776" cy="3396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74"/>
              </a:lnSpc>
              <a:spcBef>
                <a:spcPts val="0"/>
              </a:spcBef>
              <a:spcAft>
                <a:spcPts val="0"/>
              </a:spcAft>
            </a:pPr>
            <a:r>
              <a:rPr sz="1900" dirty="0">
                <a:solidFill>
                  <a:srgbClr val="FFFFFF"/>
                </a:solidFill>
                <a:latin typeface="HIKQFM+TT Commons Pro Regular"/>
                <a:cs typeface="HIKQFM+TT Commons Pro Regular"/>
              </a:rPr>
              <a:t>Понижает количество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13531963" y="5335826"/>
            <a:ext cx="3679736" cy="968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74"/>
              </a:lnSpc>
              <a:spcBef>
                <a:spcPts val="0"/>
              </a:spcBef>
              <a:spcAft>
                <a:spcPts val="0"/>
              </a:spcAft>
            </a:pPr>
            <a:r>
              <a:rPr sz="1900" dirty="0">
                <a:solidFill>
                  <a:srgbClr val="FFFFFF"/>
                </a:solidFill>
                <a:latin typeface="HIKQFM+TT Commons Pro Regular"/>
                <a:cs typeface="HIKQFM+TT Commons Pro Regular"/>
              </a:rPr>
              <a:t>Разработать новый дизайн упако</a:t>
            </a:r>
          </a:p>
          <a:p>
            <a:pPr marL="0" marR="0">
              <a:lnSpc>
                <a:spcPts val="2374"/>
              </a:lnSpc>
              <a:spcBef>
                <a:spcPts val="50"/>
              </a:spcBef>
              <a:spcAft>
                <a:spcPts val="0"/>
              </a:spcAft>
            </a:pPr>
            <a:r>
              <a:rPr sz="1900" dirty="0">
                <a:solidFill>
                  <a:srgbClr val="FFFFFF"/>
                </a:solidFill>
                <a:latin typeface="HIKQFM+TT Commons Pro Regular"/>
                <a:cs typeface="HIKQFM+TT Commons Pro Regular"/>
              </a:rPr>
              <a:t>учитывая требования экологичн</a:t>
            </a:r>
          </a:p>
          <a:p>
            <a:pPr marL="0" marR="0">
              <a:lnSpc>
                <a:spcPts val="2374"/>
              </a:lnSpc>
              <a:spcBef>
                <a:spcPts val="100"/>
              </a:spcBef>
              <a:spcAft>
                <a:spcPts val="0"/>
              </a:spcAft>
            </a:pPr>
            <a:r>
              <a:rPr sz="1900" dirty="0">
                <a:solidFill>
                  <a:srgbClr val="FFFFFF"/>
                </a:solidFill>
                <a:latin typeface="HIKQFM+TT Commons Pro Regular"/>
                <a:cs typeface="HIKQFM+TT Commons Pro Regular"/>
              </a:rPr>
              <a:t>удобства использования и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9139105" y="5964476"/>
            <a:ext cx="3690832" cy="6540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74"/>
              </a:lnSpc>
              <a:spcBef>
                <a:spcPts val="0"/>
              </a:spcBef>
              <a:spcAft>
                <a:spcPts val="0"/>
              </a:spcAft>
            </a:pPr>
            <a:r>
              <a:rPr sz="1900" dirty="0">
                <a:solidFill>
                  <a:srgbClr val="FFFFFF"/>
                </a:solidFill>
                <a:latin typeface="HIKQFM+TT Commons Pro Regular"/>
                <a:cs typeface="HIKQFM+TT Commons Pro Regular"/>
              </a:rPr>
              <a:t>компании и позволяет увеличить</a:t>
            </a:r>
          </a:p>
          <a:p>
            <a:pPr marL="0" marR="0">
              <a:lnSpc>
                <a:spcPts val="2374"/>
              </a:lnSpc>
              <a:spcBef>
                <a:spcPts val="50"/>
              </a:spcBef>
              <a:spcAft>
                <a:spcPts val="0"/>
              </a:spcAft>
            </a:pPr>
            <a:r>
              <a:rPr sz="1900" dirty="0">
                <a:solidFill>
                  <a:srgbClr val="FFFFFF"/>
                </a:solidFill>
                <a:latin typeface="HIKQFM+TT Commons Pro Regular"/>
                <a:cs typeface="HIKQFM+TT Commons Pro Regular"/>
              </a:rPr>
              <a:t>прибыль.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13531963" y="6278802"/>
            <a:ext cx="3646444" cy="3396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74"/>
              </a:lnSpc>
              <a:spcBef>
                <a:spcPts val="0"/>
              </a:spcBef>
              <a:spcAft>
                <a:spcPts val="0"/>
              </a:spcAft>
            </a:pPr>
            <a:r>
              <a:rPr sz="1900" dirty="0">
                <a:solidFill>
                  <a:srgbClr val="FFFFFF"/>
                </a:solidFill>
                <a:latin typeface="HIKQFM+TT Commons Pro Regular"/>
                <a:cs typeface="HIKQFM+TT Commons Pro Regular"/>
              </a:rPr>
              <a:t>привлекательности для потреби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629877" y="7090701"/>
            <a:ext cx="3031253" cy="968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74"/>
              </a:lnSpc>
              <a:spcBef>
                <a:spcPts val="0"/>
              </a:spcBef>
              <a:spcAft>
                <a:spcPts val="0"/>
              </a:spcAft>
            </a:pPr>
            <a:r>
              <a:rPr sz="1900" dirty="0">
                <a:solidFill>
                  <a:srgbClr val="FFFFFF"/>
                </a:solidFill>
                <a:latin typeface="HIKQFM+TT Commons Pro Regular"/>
                <a:cs typeface="HIKQFM+TT Commons Pro Regular"/>
              </a:rPr>
              <a:t>Разработка новых методов</a:t>
            </a:r>
          </a:p>
          <a:p>
            <a:pPr marL="0" marR="0">
              <a:lnSpc>
                <a:spcPts val="2374"/>
              </a:lnSpc>
              <a:spcBef>
                <a:spcPts val="50"/>
              </a:spcBef>
              <a:spcAft>
                <a:spcPts val="0"/>
              </a:spcAft>
            </a:pPr>
            <a:r>
              <a:rPr sz="1900" dirty="0">
                <a:solidFill>
                  <a:srgbClr val="FFFFFF"/>
                </a:solidFill>
                <a:latin typeface="HIKQFM+TT Commons Pro Regular"/>
                <a:cs typeface="HIKQFM+TT Commons Pro Regular"/>
              </a:rPr>
              <a:t>обработки и изготовления</a:t>
            </a:r>
          </a:p>
          <a:p>
            <a:pPr marL="0" marR="0">
              <a:lnSpc>
                <a:spcPts val="2374"/>
              </a:lnSpc>
              <a:spcBef>
                <a:spcPts val="100"/>
              </a:spcBef>
              <a:spcAft>
                <a:spcPts val="0"/>
              </a:spcAft>
            </a:pPr>
            <a:r>
              <a:rPr sz="1900" dirty="0">
                <a:solidFill>
                  <a:srgbClr val="FFFFFF"/>
                </a:solidFill>
                <a:latin typeface="HIKQFM+TT Commons Pro Regular"/>
                <a:cs typeface="HIKQFM+TT Commons Pro Regular"/>
              </a:rPr>
              <a:t>шоколада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4746246" y="7090701"/>
            <a:ext cx="8476687" cy="3396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74"/>
              </a:lnSpc>
              <a:spcBef>
                <a:spcPts val="0"/>
              </a:spcBef>
              <a:spcAft>
                <a:spcPts val="0"/>
              </a:spcAft>
            </a:pPr>
            <a:r>
              <a:rPr sz="1900" dirty="0">
                <a:solidFill>
                  <a:srgbClr val="FFFFFF"/>
                </a:solidFill>
                <a:latin typeface="HIKQFM+TT Commons Pro Regular"/>
                <a:cs typeface="HIKQFM+TT Commons Pro Regular"/>
              </a:rPr>
              <a:t>Развитие новых методов обработки и</a:t>
            </a:r>
            <a:r>
              <a:rPr sz="1900" spc="2478" dirty="0">
                <a:solidFill>
                  <a:srgbClr val="FFFFFF"/>
                </a:solidFill>
                <a:latin typeface="HIKQFM+TT Commons Pro Regular"/>
                <a:cs typeface="HIKQFM+TT Commons Pro Regular"/>
              </a:rPr>
              <a:t> </a:t>
            </a:r>
            <a:r>
              <a:rPr sz="1900" dirty="0">
                <a:solidFill>
                  <a:srgbClr val="FFFFFF"/>
                </a:solidFill>
                <a:latin typeface="HIKQFM+TT Commons Pro Regular"/>
                <a:cs typeface="HIKQFM+TT Commons Pro Regular"/>
              </a:rPr>
              <a:t>Внедрение новых технологий может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13531963" y="7090701"/>
            <a:ext cx="3566830" cy="1911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74"/>
              </a:lnSpc>
              <a:spcBef>
                <a:spcPts val="0"/>
              </a:spcBef>
              <a:spcAft>
                <a:spcPts val="0"/>
              </a:spcAft>
            </a:pPr>
            <a:r>
              <a:rPr sz="1900" dirty="0">
                <a:solidFill>
                  <a:srgbClr val="FFFFFF"/>
                </a:solidFill>
                <a:latin typeface="HIKQFM+TT Commons Pro Regular"/>
                <a:cs typeface="HIKQFM+TT Commons Pro Regular"/>
              </a:rPr>
              <a:t>Компания должна следить за</a:t>
            </a:r>
          </a:p>
          <a:p>
            <a:pPr marL="0" marR="0">
              <a:lnSpc>
                <a:spcPts val="2374"/>
              </a:lnSpc>
              <a:spcBef>
                <a:spcPts val="50"/>
              </a:spcBef>
              <a:spcAft>
                <a:spcPts val="0"/>
              </a:spcAft>
            </a:pPr>
            <a:r>
              <a:rPr sz="1900" dirty="0">
                <a:solidFill>
                  <a:srgbClr val="FFFFFF"/>
                </a:solidFill>
                <a:latin typeface="HIKQFM+TT Commons Pro Regular"/>
                <a:cs typeface="HIKQFM+TT Commons Pro Regular"/>
              </a:rPr>
              <a:t>последними научными</a:t>
            </a:r>
          </a:p>
          <a:p>
            <a:pPr marL="0" marR="0">
              <a:lnSpc>
                <a:spcPts val="2374"/>
              </a:lnSpc>
              <a:spcBef>
                <a:spcPts val="100"/>
              </a:spcBef>
              <a:spcAft>
                <a:spcPts val="0"/>
              </a:spcAft>
            </a:pPr>
            <a:r>
              <a:rPr sz="1900" dirty="0">
                <a:solidFill>
                  <a:srgbClr val="FFFFFF"/>
                </a:solidFill>
                <a:latin typeface="HIKQFM+TT Commons Pro Regular"/>
                <a:cs typeface="HIKQFM+TT Commons Pro Regular"/>
              </a:rPr>
              <a:t>исследованиями и новинками в</a:t>
            </a:r>
          </a:p>
          <a:p>
            <a:pPr marL="0" marR="0">
              <a:lnSpc>
                <a:spcPts val="2374"/>
              </a:lnSpc>
              <a:spcBef>
                <a:spcPts val="100"/>
              </a:spcBef>
              <a:spcAft>
                <a:spcPts val="0"/>
              </a:spcAft>
            </a:pPr>
            <a:r>
              <a:rPr sz="1900" dirty="0">
                <a:solidFill>
                  <a:srgbClr val="FFFFFF"/>
                </a:solidFill>
                <a:latin typeface="HIKQFM+TT Commons Pro Regular"/>
                <a:cs typeface="HIKQFM+TT Commons Pro Regular"/>
              </a:rPr>
              <a:t>отрасли. Она должна также</a:t>
            </a:r>
          </a:p>
          <a:p>
            <a:pPr marL="0" marR="0">
              <a:lnSpc>
                <a:spcPts val="2374"/>
              </a:lnSpc>
              <a:spcBef>
                <a:spcPts val="100"/>
              </a:spcBef>
              <a:spcAft>
                <a:spcPts val="0"/>
              </a:spcAft>
            </a:pPr>
            <a:r>
              <a:rPr sz="1900" dirty="0">
                <a:solidFill>
                  <a:srgbClr val="FFFFFF"/>
                </a:solidFill>
                <a:latin typeface="HIKQFM+TT Commons Pro Regular"/>
                <a:cs typeface="HIKQFM+TT Commons Pro Regular"/>
              </a:rPr>
              <a:t>привлекать экспертов, которые</a:t>
            </a:r>
          </a:p>
          <a:p>
            <a:pPr marL="0" marR="0">
              <a:lnSpc>
                <a:spcPts val="2374"/>
              </a:lnSpc>
              <a:spcBef>
                <a:spcPts val="50"/>
              </a:spcBef>
              <a:spcAft>
                <a:spcPts val="0"/>
              </a:spcAft>
            </a:pPr>
            <a:r>
              <a:rPr sz="1900" dirty="0">
                <a:solidFill>
                  <a:srgbClr val="FFFFFF"/>
                </a:solidFill>
                <a:latin typeface="HIKQFM+TT Commons Pro Regular"/>
                <a:cs typeface="HIKQFM+TT Commons Pro Regular"/>
              </a:rPr>
              <a:t>помочь в разработке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4746246" y="7405026"/>
            <a:ext cx="4134255" cy="968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74"/>
              </a:lnSpc>
              <a:spcBef>
                <a:spcPts val="0"/>
              </a:spcBef>
              <a:spcAft>
                <a:spcPts val="0"/>
              </a:spcAft>
            </a:pPr>
            <a:r>
              <a:rPr sz="1900" dirty="0">
                <a:solidFill>
                  <a:srgbClr val="FFFFFF"/>
                </a:solidFill>
                <a:latin typeface="HIKQFM+TT Commons Pro Regular"/>
                <a:cs typeface="HIKQFM+TT Commons Pro Regular"/>
              </a:rPr>
              <a:t>изготовления шоколада позволяет</a:t>
            </a:r>
          </a:p>
          <a:p>
            <a:pPr marL="0" marR="0">
              <a:lnSpc>
                <a:spcPts val="2374"/>
              </a:lnSpc>
              <a:spcBef>
                <a:spcPts val="50"/>
              </a:spcBef>
              <a:spcAft>
                <a:spcPts val="0"/>
              </a:spcAft>
            </a:pPr>
            <a:r>
              <a:rPr sz="1900" dirty="0">
                <a:solidFill>
                  <a:srgbClr val="FFFFFF"/>
                </a:solidFill>
                <a:latin typeface="HIKQFM+TT Commons Pro Regular"/>
                <a:cs typeface="HIKQFM+TT Commons Pro Regular"/>
              </a:rPr>
              <a:t>производителям создавать продукты</a:t>
            </a:r>
          </a:p>
          <a:p>
            <a:pPr marL="0" marR="0">
              <a:lnSpc>
                <a:spcPts val="2374"/>
              </a:lnSpc>
              <a:spcBef>
                <a:spcPts val="100"/>
              </a:spcBef>
              <a:spcAft>
                <a:spcPts val="0"/>
              </a:spcAft>
            </a:pPr>
            <a:r>
              <a:rPr sz="1900" dirty="0">
                <a:solidFill>
                  <a:srgbClr val="FFFFFF"/>
                </a:solidFill>
                <a:latin typeface="HIKQFM+TT Commons Pro Regular"/>
                <a:cs typeface="HIKQFM+TT Commons Pro Regular"/>
              </a:rPr>
              <a:t>с новыми вкусовыми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9139105" y="7405026"/>
            <a:ext cx="3641982" cy="968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74"/>
              </a:lnSpc>
              <a:spcBef>
                <a:spcPts val="0"/>
              </a:spcBef>
              <a:spcAft>
                <a:spcPts val="0"/>
              </a:spcAft>
            </a:pPr>
            <a:r>
              <a:rPr sz="1900" dirty="0">
                <a:solidFill>
                  <a:srgbClr val="FFFFFF"/>
                </a:solidFill>
                <a:latin typeface="HIKQFM+TT Commons Pro Regular"/>
                <a:cs typeface="HIKQFM+TT Commons Pro Regular"/>
              </a:rPr>
              <a:t>улучшить эффективность</a:t>
            </a:r>
          </a:p>
          <a:p>
            <a:pPr marL="0" marR="0">
              <a:lnSpc>
                <a:spcPts val="2374"/>
              </a:lnSpc>
              <a:spcBef>
                <a:spcPts val="50"/>
              </a:spcBef>
              <a:spcAft>
                <a:spcPts val="0"/>
              </a:spcAft>
            </a:pPr>
            <a:r>
              <a:rPr sz="1900" dirty="0">
                <a:solidFill>
                  <a:srgbClr val="FFFFFF"/>
                </a:solidFill>
                <a:latin typeface="HIKQFM+TT Commons Pro Regular"/>
                <a:cs typeface="HIKQFM+TT Commons Pro Regular"/>
              </a:rPr>
              <a:t>производственных процессов,</a:t>
            </a:r>
          </a:p>
          <a:p>
            <a:pPr marL="57298" marR="0">
              <a:lnSpc>
                <a:spcPts val="2374"/>
              </a:lnSpc>
              <a:spcBef>
                <a:spcPts val="100"/>
              </a:spcBef>
              <a:spcAft>
                <a:spcPts val="0"/>
              </a:spcAft>
            </a:pPr>
            <a:r>
              <a:rPr sz="1900" dirty="0">
                <a:solidFill>
                  <a:srgbClr val="FFFFFF"/>
                </a:solidFill>
                <a:latin typeface="HIKQFM+TT Commons Pro Regular"/>
                <a:cs typeface="HIKQFM+TT Commons Pro Regular"/>
              </a:rPr>
              <a:t>повысить качество продукции и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4746246" y="8348001"/>
            <a:ext cx="6928819" cy="6540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74"/>
              </a:lnSpc>
              <a:spcBef>
                <a:spcPts val="0"/>
              </a:spcBef>
              <a:spcAft>
                <a:spcPts val="0"/>
              </a:spcAft>
            </a:pPr>
            <a:r>
              <a:rPr sz="1900" dirty="0">
                <a:solidFill>
                  <a:srgbClr val="FFFFFF"/>
                </a:solidFill>
                <a:latin typeface="HIKQFM+TT Commons Pro Regular"/>
                <a:cs typeface="HIKQFM+TT Commons Pro Regular"/>
              </a:rPr>
              <a:t>характеристиками, улучшать качество</a:t>
            </a:r>
            <a:r>
              <a:rPr sz="1900" spc="1975" dirty="0">
                <a:solidFill>
                  <a:srgbClr val="FFFFFF"/>
                </a:solidFill>
                <a:latin typeface="HIKQFM+TT Commons Pro Regular"/>
                <a:cs typeface="HIKQFM+TT Commons Pro Regular"/>
              </a:rPr>
              <a:t> </a:t>
            </a:r>
            <a:r>
              <a:rPr sz="1900" dirty="0">
                <a:solidFill>
                  <a:srgbClr val="FFFFFF"/>
                </a:solidFill>
                <a:latin typeface="HIKQFM+TT Commons Pro Regular"/>
                <a:cs typeface="HIKQFM+TT Commons Pro Regular"/>
              </a:rPr>
              <a:t>снизить ее стоимость.</a:t>
            </a:r>
          </a:p>
          <a:p>
            <a:pPr marL="0" marR="0">
              <a:lnSpc>
                <a:spcPts val="2374"/>
              </a:lnSpc>
              <a:spcBef>
                <a:spcPts val="50"/>
              </a:spcBef>
              <a:spcAft>
                <a:spcPts val="0"/>
              </a:spcAft>
            </a:pPr>
            <a:r>
              <a:rPr sz="1900" dirty="0">
                <a:solidFill>
                  <a:srgbClr val="FFFFFF"/>
                </a:solidFill>
                <a:latin typeface="HIKQFM+TT Commons Pro Regular"/>
                <a:cs typeface="HIKQFM+TT Commons Pro Regular"/>
              </a:rPr>
              <a:t>продукции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</TotalTime>
  <Words>1571</Words>
  <Application>Microsoft Office PowerPoint</Application>
  <PresentationFormat>Произвольный</PresentationFormat>
  <Paragraphs>377</Paragraphs>
  <Slides>23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28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23</vt:i4>
      </vt:variant>
    </vt:vector>
  </HeadingPairs>
  <TitlesOfParts>
    <vt:vector size="52" baseType="lpstr">
      <vt:lpstr>Arial</vt:lpstr>
      <vt:lpstr>IJQDQP+Loubag Bold</vt:lpstr>
      <vt:lpstr>LAGOMW+TT Commons Pro Bold</vt:lpstr>
      <vt:lpstr>PPULGR+Noto Sans Regular</vt:lpstr>
      <vt:lpstr>Calibri</vt:lpstr>
      <vt:lpstr>QSDTHH+Loubag Bold</vt:lpstr>
      <vt:lpstr>FMDKIU+Noto Sans Regular</vt:lpstr>
      <vt:lpstr>JCOEKC+Loubag Regular</vt:lpstr>
      <vt:lpstr>FBMWKP+Noto Sans Regular</vt:lpstr>
      <vt:lpstr>BNLLSN+Noto Sans Regular</vt:lpstr>
      <vt:lpstr>HVUDPN+Noto Sans Regular</vt:lpstr>
      <vt:lpstr>VNVEBR+Noto Sans Bold</vt:lpstr>
      <vt:lpstr>UGCCDM+TT Commons Pro Bold</vt:lpstr>
      <vt:lpstr>MVVDMP+Loubag Bold</vt:lpstr>
      <vt:lpstr>PGGVVU+TT Commons Pro Regular</vt:lpstr>
      <vt:lpstr>KJHJLT+Loubag Regular</vt:lpstr>
      <vt:lpstr>WTQLJI+TT Commons Pro Regular</vt:lpstr>
      <vt:lpstr>Times New Roman</vt:lpstr>
      <vt:lpstr>OPUCSN+Loubag Regular</vt:lpstr>
      <vt:lpstr>NGOIFG+TT Commons Pro Regular</vt:lpstr>
      <vt:lpstr>QNADMS+Noto Sans Bold</vt:lpstr>
      <vt:lpstr>HPJUBW+Loubag Regular</vt:lpstr>
      <vt:lpstr>HDEBUN+Noto Sans Bold</vt:lpstr>
      <vt:lpstr>HIKQFM+TT Commons Pro Regular</vt:lpstr>
      <vt:lpstr>AQJFUA+Noto Sans Bold</vt:lpstr>
      <vt:lpstr>DQLHVO+Loubag Bold</vt:lpstr>
      <vt:lpstr>HJLIJB+TT Commons Pro Regular</vt:lpstr>
      <vt:lpstr>NPTSVA+Loubag Regular</vt:lpstr>
      <vt:lpstr>Theme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PowerPoint</dc:title>
  <dc:creator>doc2pdf</dc:creator>
  <cp:lastModifiedBy>Lenovo</cp:lastModifiedBy>
  <cp:revision>4</cp:revision>
  <dcterms:modified xsi:type="dcterms:W3CDTF">2023-04-11T07:00:34Z</dcterms:modified>
</cp:coreProperties>
</file>